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8" r:id="rId4"/>
    <p:sldId id="259" r:id="rId5"/>
    <p:sldId id="260" r:id="rId6"/>
    <p:sldId id="261" r:id="rId7"/>
    <p:sldId id="277" r:id="rId8"/>
    <p:sldId id="263" r:id="rId9"/>
    <p:sldId id="266" r:id="rId10"/>
    <p:sldId id="268" r:id="rId11"/>
    <p:sldId id="272" r:id="rId12"/>
    <p:sldId id="270" r:id="rId13"/>
    <p:sldId id="264" r:id="rId14"/>
    <p:sldId id="265" r:id="rId15"/>
    <p:sldId id="274"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84" y="3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CA"/>
          </a:p>
        </p:txBody>
      </p:sp>
      <p:sp>
        <p:nvSpPr>
          <p:cNvPr id="4" name="Espace réservé de la date 3"/>
          <p:cNvSpPr>
            <a:spLocks noGrp="1"/>
          </p:cNvSpPr>
          <p:nvPr>
            <p:ph type="dt" sz="half" idx="10"/>
          </p:nvPr>
        </p:nvSpPr>
        <p:spPr/>
        <p:txBody>
          <a:bodyPr/>
          <a:lstStyle/>
          <a:p>
            <a:fld id="{833982A7-F9FF-4CA4-B232-643508A4F837}" type="datetimeFigureOut">
              <a:rPr lang="en-CA" smtClean="0"/>
              <a:pPr/>
              <a:t>28/06/2012</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322956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833982A7-F9FF-4CA4-B232-643508A4F837}" type="datetimeFigureOut">
              <a:rPr lang="en-CA" smtClean="0"/>
              <a:pPr/>
              <a:t>28/06/2012</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6521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833982A7-F9FF-4CA4-B232-643508A4F837}" type="datetimeFigureOut">
              <a:rPr lang="en-CA" smtClean="0"/>
              <a:pPr/>
              <a:t>28/06/2012</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398382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833982A7-F9FF-4CA4-B232-643508A4F837}" type="datetimeFigureOut">
              <a:rPr lang="en-CA" smtClean="0"/>
              <a:pPr/>
              <a:t>28/06/2012</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53274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33982A7-F9FF-4CA4-B232-643508A4F837}" type="datetimeFigureOut">
              <a:rPr lang="en-CA" smtClean="0"/>
              <a:pPr/>
              <a:t>28/06/2012</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183779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p:txBody>
          <a:bodyPr/>
          <a:lstStyle/>
          <a:p>
            <a:fld id="{833982A7-F9FF-4CA4-B232-643508A4F837}" type="datetimeFigureOut">
              <a:rPr lang="en-CA" smtClean="0"/>
              <a:pPr/>
              <a:t>28/06/2012</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318924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p:txBody>
          <a:bodyPr/>
          <a:lstStyle/>
          <a:p>
            <a:fld id="{833982A7-F9FF-4CA4-B232-643508A4F837}" type="datetimeFigureOut">
              <a:rPr lang="en-CA" smtClean="0"/>
              <a:pPr/>
              <a:t>28/06/2012</a:t>
            </a:fld>
            <a:endParaRPr lang="en-CA"/>
          </a:p>
        </p:txBody>
      </p:sp>
      <p:sp>
        <p:nvSpPr>
          <p:cNvPr id="8" name="Espace réservé du pied de page 7"/>
          <p:cNvSpPr>
            <a:spLocks noGrp="1"/>
          </p:cNvSpPr>
          <p:nvPr>
            <p:ph type="ftr" sz="quarter" idx="11"/>
          </p:nvPr>
        </p:nvSpPr>
        <p:spPr/>
        <p:txBody>
          <a:bodyPr/>
          <a:lstStyle/>
          <a:p>
            <a:endParaRPr lang="en-CA"/>
          </a:p>
        </p:txBody>
      </p:sp>
      <p:sp>
        <p:nvSpPr>
          <p:cNvPr id="9" name="Espace réservé du numéro de diapositive 8"/>
          <p:cNvSpPr>
            <a:spLocks noGrp="1"/>
          </p:cNvSpPr>
          <p:nvPr>
            <p:ph type="sldNum" sz="quarter" idx="12"/>
          </p:nvPr>
        </p:nvSpPr>
        <p:spPr/>
        <p:txBody>
          <a:body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92560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e la date 2"/>
          <p:cNvSpPr>
            <a:spLocks noGrp="1"/>
          </p:cNvSpPr>
          <p:nvPr>
            <p:ph type="dt" sz="half" idx="10"/>
          </p:nvPr>
        </p:nvSpPr>
        <p:spPr/>
        <p:txBody>
          <a:bodyPr/>
          <a:lstStyle/>
          <a:p>
            <a:fld id="{833982A7-F9FF-4CA4-B232-643508A4F837}" type="datetimeFigureOut">
              <a:rPr lang="en-CA" smtClean="0"/>
              <a:pPr/>
              <a:t>28/06/2012</a:t>
            </a:fld>
            <a:endParaRPr lang="en-CA"/>
          </a:p>
        </p:txBody>
      </p:sp>
      <p:sp>
        <p:nvSpPr>
          <p:cNvPr id="4" name="Espace réservé du pied de page 3"/>
          <p:cNvSpPr>
            <a:spLocks noGrp="1"/>
          </p:cNvSpPr>
          <p:nvPr>
            <p:ph type="ftr" sz="quarter" idx="11"/>
          </p:nvPr>
        </p:nvSpPr>
        <p:spPr/>
        <p:txBody>
          <a:bodyPr/>
          <a:lstStyle/>
          <a:p>
            <a:endParaRPr lang="en-CA"/>
          </a:p>
        </p:txBody>
      </p:sp>
      <p:sp>
        <p:nvSpPr>
          <p:cNvPr id="5" name="Espace réservé du numéro de diapositive 4"/>
          <p:cNvSpPr>
            <a:spLocks noGrp="1"/>
          </p:cNvSpPr>
          <p:nvPr>
            <p:ph type="sldNum" sz="quarter" idx="12"/>
          </p:nvPr>
        </p:nvSpPr>
        <p:spPr/>
        <p:txBody>
          <a:body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369549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3982A7-F9FF-4CA4-B232-643508A4F837}" type="datetimeFigureOut">
              <a:rPr lang="en-CA" smtClean="0"/>
              <a:pPr/>
              <a:t>28/06/2012</a:t>
            </a:fld>
            <a:endParaRPr lang="en-CA"/>
          </a:p>
        </p:txBody>
      </p:sp>
      <p:sp>
        <p:nvSpPr>
          <p:cNvPr id="3" name="Espace réservé du pied de page 2"/>
          <p:cNvSpPr>
            <a:spLocks noGrp="1"/>
          </p:cNvSpPr>
          <p:nvPr>
            <p:ph type="ftr" sz="quarter" idx="11"/>
          </p:nvPr>
        </p:nvSpPr>
        <p:spPr/>
        <p:txBody>
          <a:bodyPr/>
          <a:lstStyle/>
          <a:p>
            <a:endParaRPr lang="en-CA"/>
          </a:p>
        </p:txBody>
      </p:sp>
      <p:sp>
        <p:nvSpPr>
          <p:cNvPr id="4" name="Espace réservé du numéro de diapositive 3"/>
          <p:cNvSpPr>
            <a:spLocks noGrp="1"/>
          </p:cNvSpPr>
          <p:nvPr>
            <p:ph type="sldNum" sz="quarter" idx="12"/>
          </p:nvPr>
        </p:nvSpPr>
        <p:spPr/>
        <p:txBody>
          <a:body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336661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33982A7-F9FF-4CA4-B232-643508A4F837}" type="datetimeFigureOut">
              <a:rPr lang="en-CA" smtClean="0"/>
              <a:pPr/>
              <a:t>28/06/2012</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281729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33982A7-F9FF-4CA4-B232-643508A4F837}" type="datetimeFigureOut">
              <a:rPr lang="en-CA" smtClean="0"/>
              <a:pPr/>
              <a:t>28/06/2012</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287125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982A7-F9FF-4CA4-B232-643508A4F837}" type="datetimeFigureOut">
              <a:rPr lang="en-CA" smtClean="0"/>
              <a:pPr/>
              <a:t>28/06/2012</a:t>
            </a:fld>
            <a:endParaRPr lang="en-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7C743-C994-4081-89A2-CB6EC7F5171B}" type="slidenum">
              <a:rPr lang="en-CA" smtClean="0"/>
              <a:pPr/>
              <a:t>‹N°›</a:t>
            </a:fld>
            <a:endParaRPr lang="en-CA"/>
          </a:p>
        </p:txBody>
      </p:sp>
    </p:spTree>
    <p:extLst>
      <p:ext uri="{BB962C8B-B14F-4D97-AF65-F5344CB8AC3E}">
        <p14:creationId xmlns:p14="http://schemas.microsoft.com/office/powerpoint/2010/main" xmlns="" val="123208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fr.wikipedia.org/wiki/Entrepreneu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refer.mg/cours/analyse-projet/mod1/entrepreneuriat.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eb.hec.ca/airepme/images/File/2006/094_Lescompetencesentrepreneurale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p:nvPr/>
        </p:nvSpPr>
        <p:spPr>
          <a:xfrm>
            <a:off x="0" y="4003224"/>
            <a:ext cx="9144000" cy="2246769"/>
          </a:xfrm>
          <a:prstGeom prst="rect">
            <a:avLst/>
          </a:prstGeom>
          <a:noFill/>
        </p:spPr>
        <p:txBody>
          <a:bodyPr>
            <a:spAutoFit/>
          </a:bodyPr>
          <a:lstStyle/>
          <a:p>
            <a:pPr algn="ctr" fontAlgn="auto">
              <a:spcBef>
                <a:spcPts val="0"/>
              </a:spcBef>
              <a:spcAft>
                <a:spcPts val="0"/>
              </a:spcAft>
              <a:defRPr/>
            </a:pPr>
            <a:r>
              <a:rPr lang="fr-CA" sz="2800" b="1" dirty="0" smtClean="0">
                <a:latin typeface="+mj-lt"/>
                <a:cs typeface="Times New Roman" pitchFamily="18" charset="0"/>
              </a:rPr>
              <a:t>L’entrepreneuriat minier</a:t>
            </a:r>
          </a:p>
          <a:p>
            <a:pPr algn="ctr" fontAlgn="auto">
              <a:spcBef>
                <a:spcPts val="0"/>
              </a:spcBef>
              <a:spcAft>
                <a:spcPts val="0"/>
              </a:spcAft>
              <a:defRPr/>
            </a:pPr>
            <a:r>
              <a:rPr lang="fr-CA" sz="2800" b="1" dirty="0" smtClean="0">
                <a:latin typeface="+mj-lt"/>
                <a:cs typeface="Times New Roman" pitchFamily="18" charset="0"/>
              </a:rPr>
              <a:t>Défis d’aujourd’hui et de </a:t>
            </a:r>
            <a:r>
              <a:rPr lang="fr-CA" sz="2800" b="1" dirty="0" smtClean="0">
                <a:latin typeface="+mj-lt"/>
                <a:cs typeface="Times New Roman" pitchFamily="18" charset="0"/>
              </a:rPr>
              <a:t>demain</a:t>
            </a:r>
          </a:p>
          <a:p>
            <a:pPr algn="ctr" fontAlgn="auto">
              <a:spcBef>
                <a:spcPts val="0"/>
              </a:spcBef>
              <a:spcAft>
                <a:spcPts val="0"/>
              </a:spcAft>
              <a:defRPr/>
            </a:pPr>
            <a:r>
              <a:rPr lang="fr-CA" sz="2800" b="1" dirty="0" smtClean="0">
                <a:latin typeface="+mj-lt"/>
                <a:cs typeface="Times New Roman" pitchFamily="18" charset="0"/>
              </a:rPr>
              <a:t>Préparé par M. Simon </a:t>
            </a:r>
            <a:r>
              <a:rPr lang="fr-CA" sz="2800" b="1" dirty="0" err="1" smtClean="0">
                <a:latin typeface="+mj-lt"/>
                <a:cs typeface="Times New Roman" pitchFamily="18" charset="0"/>
              </a:rPr>
              <a:t>Britt</a:t>
            </a:r>
            <a:r>
              <a:rPr lang="fr-CA" sz="2800" b="1" dirty="0" smtClean="0">
                <a:latin typeface="+mj-lt"/>
                <a:cs typeface="Times New Roman" pitchFamily="18" charset="0"/>
              </a:rPr>
              <a:t>, </a:t>
            </a:r>
            <a:r>
              <a:rPr lang="fr-CA" sz="2800" b="1" dirty="0" err="1" smtClean="0">
                <a:latin typeface="+mj-lt"/>
                <a:cs typeface="Times New Roman" pitchFamily="18" charset="0"/>
              </a:rPr>
              <a:t>GéoMégA</a:t>
            </a:r>
            <a:r>
              <a:rPr lang="fr-CA" sz="2800" b="1" dirty="0" smtClean="0">
                <a:latin typeface="+mj-lt"/>
                <a:cs typeface="Times New Roman" pitchFamily="18" charset="0"/>
              </a:rPr>
              <a:t> </a:t>
            </a:r>
            <a:r>
              <a:rPr lang="fr-CA" sz="2800" b="1" dirty="0" err="1" smtClean="0">
                <a:latin typeface="+mj-lt"/>
                <a:cs typeface="Times New Roman" pitchFamily="18" charset="0"/>
              </a:rPr>
              <a:t>Resources</a:t>
            </a:r>
            <a:r>
              <a:rPr lang="fr-CA" sz="2800" b="1" dirty="0" smtClean="0">
                <a:latin typeface="+mj-lt"/>
                <a:cs typeface="Times New Roman" pitchFamily="18" charset="0"/>
              </a:rPr>
              <a:t> Inc.</a:t>
            </a:r>
            <a:endParaRPr lang="fr-CA" sz="2800" b="1" dirty="0" smtClean="0">
              <a:latin typeface="+mj-lt"/>
              <a:cs typeface="Times New Roman" pitchFamily="18" charset="0"/>
            </a:endParaRPr>
          </a:p>
          <a:p>
            <a:pPr algn="ctr" fontAlgn="auto">
              <a:spcBef>
                <a:spcPts val="0"/>
              </a:spcBef>
              <a:spcAft>
                <a:spcPts val="0"/>
              </a:spcAft>
              <a:defRPr/>
            </a:pPr>
            <a:endParaRPr lang="fr-CA" sz="2800" dirty="0" smtClean="0">
              <a:latin typeface="+mj-lt"/>
              <a:cs typeface="Times New Roman" pitchFamily="18" charset="0"/>
            </a:endParaRPr>
          </a:p>
          <a:p>
            <a:pPr algn="ctr" fontAlgn="auto">
              <a:spcBef>
                <a:spcPts val="0"/>
              </a:spcBef>
              <a:spcAft>
                <a:spcPts val="0"/>
              </a:spcAft>
              <a:defRPr/>
            </a:pPr>
            <a:r>
              <a:rPr lang="fr-CA" sz="2800" b="1" dirty="0" smtClean="0">
                <a:latin typeface="+mj-lt"/>
                <a:cs typeface="Times New Roman" pitchFamily="18" charset="0"/>
              </a:rPr>
              <a:t>29 mars 2012</a:t>
            </a:r>
            <a:endParaRPr lang="fr-CA" sz="2800" b="1" dirty="0">
              <a:latin typeface="+mj-lt"/>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5375" y="379090"/>
            <a:ext cx="6953250" cy="3409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1837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10</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pPr algn="ctr"/>
            <a:r>
              <a:rPr lang="fr-CA" sz="2800" b="1" dirty="0" smtClean="0"/>
              <a:t>Est-ce qu’on manque d’appuis gouvernementaux?</a:t>
            </a:r>
            <a:endParaRPr lang="en-CA" sz="2800" b="1" dirty="0"/>
          </a:p>
        </p:txBody>
      </p:sp>
      <p:sp>
        <p:nvSpPr>
          <p:cNvPr id="6" name="Content Placeholder 2"/>
          <p:cNvSpPr txBox="1">
            <a:spLocks/>
          </p:cNvSpPr>
          <p:nvPr/>
        </p:nvSpPr>
        <p:spPr>
          <a:xfrm>
            <a:off x="0" y="764704"/>
            <a:ext cx="9144000" cy="5832648"/>
          </a:xfrm>
          <a:prstGeom prst="rect">
            <a:avLst/>
          </a:prstGeom>
        </p:spPr>
        <p:txBody>
          <a:bodyPr>
            <a:normAutofit/>
          </a:bodyPr>
          <a:lstStyle/>
          <a:p>
            <a:pPr algn="ctr"/>
            <a:r>
              <a:rPr lang="fr-CA" sz="2000" b="1" u="sng" dirty="0" smtClean="0"/>
              <a:t>Fonds d’investissement dans secteur minier</a:t>
            </a:r>
          </a:p>
          <a:p>
            <a:pPr algn="ctr"/>
            <a:endParaRPr lang="en-CA" sz="1200" u="sng" dirty="0"/>
          </a:p>
          <a:p>
            <a:pPr marL="342900" indent="-342900">
              <a:buFont typeface="Arial" pitchFamily="34" charset="0"/>
              <a:buChar char="•"/>
            </a:pPr>
            <a:r>
              <a:rPr lang="fr-CA" sz="2000" dirty="0" smtClean="0"/>
              <a:t>Fonds de Solidarité FTQ – Mines: Québec</a:t>
            </a:r>
          </a:p>
          <a:p>
            <a:pPr marL="342900" indent="-342900">
              <a:buFont typeface="Arial" pitchFamily="34" charset="0"/>
              <a:buChar char="•"/>
            </a:pPr>
            <a:endParaRPr lang="fr-CA" sz="200" dirty="0" smtClean="0"/>
          </a:p>
          <a:p>
            <a:pPr marL="342900" indent="-342900">
              <a:buFont typeface="Arial" pitchFamily="34" charset="0"/>
              <a:buChar char="•"/>
            </a:pPr>
            <a:r>
              <a:rPr lang="fr-CA" sz="2000" dirty="0" smtClean="0"/>
              <a:t>SIDEX, société en commandite : Québec (50M$ - diversification)</a:t>
            </a:r>
          </a:p>
          <a:p>
            <a:pPr marL="342900" indent="-342900">
              <a:buFont typeface="Arial" pitchFamily="34" charset="0"/>
              <a:buChar char="•"/>
            </a:pPr>
            <a:endParaRPr lang="fr-CA" sz="200" dirty="0" smtClean="0"/>
          </a:p>
          <a:p>
            <a:pPr marL="342900" indent="-342900">
              <a:buFont typeface="Arial" pitchFamily="34" charset="0"/>
              <a:buChar char="•"/>
            </a:pPr>
            <a:r>
              <a:rPr lang="fr-CA" sz="2000" dirty="0" smtClean="0"/>
              <a:t>SODEMEX, société en commandite : Québec (100M$ - développement)</a:t>
            </a:r>
          </a:p>
          <a:p>
            <a:pPr marL="342900" indent="-342900">
              <a:buFont typeface="Arial" pitchFamily="34" charset="0"/>
              <a:buChar char="•"/>
            </a:pPr>
            <a:endParaRPr lang="fr-CA" sz="200" dirty="0" smtClean="0"/>
          </a:p>
          <a:p>
            <a:pPr marL="342900" indent="-342900">
              <a:buFont typeface="Arial" pitchFamily="34" charset="0"/>
              <a:buChar char="•"/>
            </a:pPr>
            <a:endParaRPr lang="fr-CA" sz="200" dirty="0" smtClean="0"/>
          </a:p>
          <a:p>
            <a:pPr marL="342900" indent="-342900">
              <a:buFont typeface="Arial" pitchFamily="34" charset="0"/>
              <a:buChar char="•"/>
            </a:pPr>
            <a:r>
              <a:rPr lang="fr-CA" sz="2000" dirty="0" smtClean="0"/>
              <a:t>FTQ Abitibi-Témiscamingue : Régional</a:t>
            </a:r>
          </a:p>
          <a:p>
            <a:pPr marL="342900" indent="-342900">
              <a:buFont typeface="Arial" pitchFamily="34" charset="0"/>
              <a:buChar char="•"/>
            </a:pPr>
            <a:endParaRPr lang="fr-CA" sz="200" dirty="0" smtClean="0"/>
          </a:p>
          <a:p>
            <a:pPr marL="342900" indent="-342900">
              <a:buFont typeface="Arial" pitchFamily="34" charset="0"/>
              <a:buChar char="•"/>
            </a:pPr>
            <a:r>
              <a:rPr lang="fr-CA" sz="2000" dirty="0" smtClean="0"/>
              <a:t>Société de Développement de la Baie-James (SDBJ) : Régional</a:t>
            </a:r>
          </a:p>
          <a:p>
            <a:pPr marL="342900" indent="-342900">
              <a:buFont typeface="Arial" pitchFamily="34" charset="0"/>
              <a:buChar char="•"/>
            </a:pPr>
            <a:endParaRPr lang="fr-CA" sz="200" dirty="0" smtClean="0"/>
          </a:p>
          <a:p>
            <a:pPr marL="342900" indent="-342900">
              <a:buFont typeface="Arial" pitchFamily="34" charset="0"/>
              <a:buChar char="•"/>
            </a:pPr>
            <a:r>
              <a:rPr lang="fr-CA" sz="2000" b="1" dirty="0" smtClean="0"/>
              <a:t>Investissement Québec – Plan Nord</a:t>
            </a:r>
          </a:p>
          <a:p>
            <a:endParaRPr lang="fr-FR" sz="2000" dirty="0" smtClean="0"/>
          </a:p>
          <a:p>
            <a:endParaRPr lang="fr-CA" sz="2000" dirty="0" smtClean="0"/>
          </a:p>
          <a:p>
            <a:pPr algn="ctr"/>
            <a:r>
              <a:rPr lang="fr-CA" sz="2000" b="1" u="sng" dirty="0" smtClean="0"/>
              <a:t>Mesures fiscales incitatives</a:t>
            </a:r>
          </a:p>
          <a:p>
            <a:pPr marL="342900" indent="-342900">
              <a:buFont typeface="Arial" pitchFamily="34" charset="0"/>
              <a:buChar char="•"/>
            </a:pPr>
            <a:endParaRPr lang="fr-CA" sz="1200" dirty="0"/>
          </a:p>
          <a:p>
            <a:pPr marL="342900" indent="-342900" algn="just">
              <a:buFont typeface="Arial" pitchFamily="34" charset="0"/>
              <a:buChar char="•"/>
            </a:pPr>
            <a:r>
              <a:rPr lang="fr-CA" sz="2000" dirty="0" smtClean="0"/>
              <a:t>Crédit d’impôt relatif aux ressources </a:t>
            </a:r>
            <a:r>
              <a:rPr lang="fr-CA" sz="2000" dirty="0"/>
              <a:t>: 35 % du montant des frais engagés</a:t>
            </a:r>
            <a:endParaRPr lang="fr-CA" sz="2000" dirty="0" smtClean="0"/>
          </a:p>
          <a:p>
            <a:pPr algn="just"/>
            <a:endParaRPr lang="fr-CA" sz="1600" dirty="0" smtClean="0"/>
          </a:p>
          <a:p>
            <a:pPr marL="342900" indent="-342900" algn="just">
              <a:buFont typeface="Arial" pitchFamily="34" charset="0"/>
              <a:buChar char="•"/>
            </a:pPr>
            <a:r>
              <a:rPr lang="fr-CA" sz="2000" dirty="0" smtClean="0"/>
              <a:t>Actions accréditives : </a:t>
            </a:r>
            <a:r>
              <a:rPr lang="fr-CA" sz="2000" dirty="0"/>
              <a:t>déduction totale à 150 % du coût de </a:t>
            </a:r>
            <a:r>
              <a:rPr lang="fr-CA" sz="2000" dirty="0" smtClean="0"/>
              <a:t>l’investissement (Prov)</a:t>
            </a:r>
            <a:endParaRPr lang="fr-CA" sz="2000" dirty="0"/>
          </a:p>
          <a:p>
            <a:endParaRPr lang="fr-CA" sz="2000" dirty="0"/>
          </a:p>
          <a:p>
            <a:endParaRPr lang="fr-CA" sz="2000" dirty="0"/>
          </a:p>
        </p:txBody>
      </p:sp>
      <p:sp>
        <p:nvSpPr>
          <p:cNvPr id="9" name="ZoneTexte 8"/>
          <p:cNvSpPr txBox="1"/>
          <p:nvPr/>
        </p:nvSpPr>
        <p:spPr>
          <a:xfrm>
            <a:off x="72008" y="5734417"/>
            <a:ext cx="9036496" cy="430887"/>
          </a:xfrm>
          <a:prstGeom prst="rect">
            <a:avLst/>
          </a:prstGeom>
          <a:noFill/>
          <a:ln w="19050">
            <a:solidFill>
              <a:srgbClr val="00B050"/>
            </a:solidFill>
          </a:ln>
        </p:spPr>
        <p:txBody>
          <a:bodyPr wrap="square" rtlCol="0">
            <a:spAutoFit/>
          </a:bodyPr>
          <a:lstStyle/>
          <a:p>
            <a:pPr algn="ctr"/>
            <a:r>
              <a:rPr lang="fr-CA" sz="2200" b="1" dirty="0" smtClean="0"/>
              <a:t>Québec = excellente juridiction pour exploration et développement (top 4)</a:t>
            </a:r>
          </a:p>
        </p:txBody>
      </p:sp>
    </p:spTree>
    <p:extLst>
      <p:ext uri="{BB962C8B-B14F-4D97-AF65-F5344CB8AC3E}">
        <p14:creationId xmlns:p14="http://schemas.microsoft.com/office/powerpoint/2010/main" xmlns="" val="3265722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20688"/>
            <a:ext cx="9144000" cy="6048672"/>
          </a:xfrm>
          <a:prstGeom prst="rect">
            <a:avLst/>
          </a:prstGeom>
        </p:spPr>
        <p:txBody>
          <a:bodyPr>
            <a:normAutofit/>
          </a:bodyPr>
          <a:lstStyle/>
          <a:p>
            <a:endParaRPr lang="fr-CA" sz="2000" dirty="0" smtClean="0"/>
          </a:p>
          <a:p>
            <a:endParaRPr lang="fr-CA" sz="2000" dirty="0" smtClean="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11</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pPr algn="ctr"/>
            <a:r>
              <a:rPr lang="fr-CA" sz="2800" b="1" dirty="0" smtClean="0"/>
              <a:t>Crédit d’impôt relatif aux ressources</a:t>
            </a:r>
            <a:endParaRPr lang="en-CA" sz="2800" b="1" dirty="0"/>
          </a:p>
        </p:txBody>
      </p:sp>
      <p:sp>
        <p:nvSpPr>
          <p:cNvPr id="5" name="Rectangle 4"/>
          <p:cNvSpPr/>
          <p:nvPr/>
        </p:nvSpPr>
        <p:spPr>
          <a:xfrm>
            <a:off x="179512" y="836712"/>
            <a:ext cx="8640960" cy="5632311"/>
          </a:xfrm>
          <a:prstGeom prst="rect">
            <a:avLst/>
          </a:prstGeom>
        </p:spPr>
        <p:txBody>
          <a:bodyPr wrap="square">
            <a:spAutoFit/>
          </a:bodyPr>
          <a:lstStyle/>
          <a:p>
            <a:pPr algn="ctr"/>
            <a:r>
              <a:rPr lang="fr-CA" b="1" dirty="0" smtClean="0"/>
              <a:t>Mécanisme </a:t>
            </a:r>
            <a:r>
              <a:rPr lang="fr-CA" b="1" dirty="0"/>
              <a:t>d’aide directe aux sociétés minières admissibles qui engagent des dépenses d’exploration admissibles sur le territoire québécois</a:t>
            </a:r>
            <a:r>
              <a:rPr lang="fr-CA" b="1" dirty="0" smtClean="0"/>
              <a:t>.</a:t>
            </a:r>
            <a:endParaRPr lang="fr-CA" dirty="0" smtClean="0"/>
          </a:p>
          <a:p>
            <a:pPr marL="285750" indent="-285750">
              <a:buFont typeface="Arial" pitchFamily="34" charset="0"/>
              <a:buChar char="•"/>
            </a:pPr>
            <a:endParaRPr lang="fr-CA" dirty="0"/>
          </a:p>
          <a:p>
            <a:pPr marL="285750" indent="-285750">
              <a:buFont typeface="Arial" pitchFamily="34" charset="0"/>
              <a:buChar char="•"/>
            </a:pPr>
            <a:r>
              <a:rPr lang="fr-CA" dirty="0" smtClean="0"/>
              <a:t>35 % du montant des frais engagés par les sociétés qui n’exploitent aucune ressource minérale. (38,75 % lorsque les frais sont effectués dans le Moyen ou le Grand Nord québécois).</a:t>
            </a:r>
          </a:p>
          <a:p>
            <a:endParaRPr lang="fr-CA" dirty="0" smtClean="0"/>
          </a:p>
          <a:p>
            <a:pPr marL="285750" indent="-285750">
              <a:buFont typeface="Arial" pitchFamily="34" charset="0"/>
              <a:buChar char="•"/>
            </a:pPr>
            <a:r>
              <a:rPr lang="fr-CA" dirty="0" smtClean="0"/>
              <a:t>Pour celles qui font de l'exploitation, ce montant est de 15 % (18,75 % lorsque les frais sont effectués dans le Moyen ou le Grand Nord québécois). </a:t>
            </a:r>
          </a:p>
          <a:p>
            <a:endParaRPr lang="fr-CA" dirty="0" smtClean="0"/>
          </a:p>
          <a:p>
            <a:pPr marL="285750" indent="-285750">
              <a:buFont typeface="Arial" pitchFamily="34" charset="0"/>
              <a:buChar char="•"/>
            </a:pPr>
            <a:r>
              <a:rPr lang="fr-CA" dirty="0" smtClean="0"/>
              <a:t>Les sociétés admissibles doivent avoir un établissement au Québec et y exploiter une entreprise. </a:t>
            </a:r>
          </a:p>
          <a:p>
            <a:pPr marL="285750" indent="-285750">
              <a:buFont typeface="Arial" pitchFamily="34" charset="0"/>
              <a:buChar char="•"/>
            </a:pPr>
            <a:endParaRPr lang="fr-CA" dirty="0" smtClean="0"/>
          </a:p>
          <a:p>
            <a:pPr marL="285750" indent="-285750">
              <a:buFont typeface="Arial" pitchFamily="34" charset="0"/>
              <a:buChar char="•"/>
            </a:pPr>
            <a:r>
              <a:rPr lang="fr-CA" dirty="0" smtClean="0"/>
              <a:t>Les frais admissibles comprennent les frais d’exploration engagés au Québec </a:t>
            </a:r>
            <a:r>
              <a:rPr lang="fr-CA" b="1" dirty="0" smtClean="0"/>
              <a:t>qui n’ont pas fait l’objet d’une renonciation dans le cadre d’une émission d’actions accréditives </a:t>
            </a:r>
            <a:r>
              <a:rPr lang="fr-CA" dirty="0" smtClean="0"/>
              <a:t>en vertu de la Loi sur les impôts. Ces dépenses doivent toutefois avoir été payées au moment de la production de la déclaration fiscale. </a:t>
            </a:r>
          </a:p>
          <a:p>
            <a:endParaRPr lang="fr-CA" dirty="0" smtClean="0"/>
          </a:p>
          <a:p>
            <a:pPr marL="285750" indent="-285750">
              <a:buFont typeface="Arial" pitchFamily="34" charset="0"/>
              <a:buChar char="•"/>
            </a:pPr>
            <a:r>
              <a:rPr lang="fr-CA" dirty="0" smtClean="0"/>
              <a:t>Le crédit d’impôt relatif aux ressources est imposable en vertu de la Loi sur les impôts, de la Loi de l'impôt sur le revenu et de la Loi concernant les droits sur les mines. </a:t>
            </a:r>
            <a:endParaRPr lang="fr-CA" dirty="0"/>
          </a:p>
        </p:txBody>
      </p:sp>
    </p:spTree>
    <p:extLst>
      <p:ext uri="{BB962C8B-B14F-4D97-AF65-F5344CB8AC3E}">
        <p14:creationId xmlns:p14="http://schemas.microsoft.com/office/powerpoint/2010/main" xmlns="" val="2149710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12</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pPr algn="ctr"/>
            <a:r>
              <a:rPr lang="fr-CA" sz="2800" b="1" dirty="0" smtClean="0"/>
              <a:t>Actions Accréditives</a:t>
            </a:r>
            <a:endParaRPr lang="en-CA" sz="2800" b="1" dirty="0"/>
          </a:p>
        </p:txBody>
      </p:sp>
      <p:sp>
        <p:nvSpPr>
          <p:cNvPr id="5" name="Rectangle 4"/>
          <p:cNvSpPr/>
          <p:nvPr/>
        </p:nvSpPr>
        <p:spPr>
          <a:xfrm>
            <a:off x="179512" y="836712"/>
            <a:ext cx="8784976" cy="5355312"/>
          </a:xfrm>
          <a:prstGeom prst="rect">
            <a:avLst/>
          </a:prstGeom>
        </p:spPr>
        <p:txBody>
          <a:bodyPr wrap="square">
            <a:spAutoFit/>
          </a:bodyPr>
          <a:lstStyle/>
          <a:p>
            <a:pPr algn="ctr"/>
            <a:r>
              <a:rPr lang="fr-CA" b="1" dirty="0" smtClean="0"/>
              <a:t>Titre </a:t>
            </a:r>
            <a:r>
              <a:rPr lang="fr-CA" b="1" dirty="0"/>
              <a:t>émis par une société de ressources qui renonce à déduire ses frais d’exploration </a:t>
            </a:r>
            <a:endParaRPr lang="fr-CA" b="1" dirty="0" smtClean="0"/>
          </a:p>
          <a:p>
            <a:pPr algn="ctr"/>
            <a:r>
              <a:rPr lang="fr-CA" b="1" dirty="0" smtClean="0"/>
              <a:t>en </a:t>
            </a:r>
            <a:r>
              <a:rPr lang="fr-CA" b="1" dirty="0"/>
              <a:t>faveur d’un investisseur.</a:t>
            </a:r>
            <a:endParaRPr lang="fr-CA" dirty="0"/>
          </a:p>
          <a:p>
            <a:endParaRPr lang="fr-CA" b="1" dirty="0"/>
          </a:p>
          <a:p>
            <a:r>
              <a:rPr lang="fr-CA" b="1" dirty="0" smtClean="0"/>
              <a:t>Impôt du Québec </a:t>
            </a:r>
          </a:p>
          <a:p>
            <a:endParaRPr lang="fr-CA" sz="1200" dirty="0" smtClean="0"/>
          </a:p>
          <a:p>
            <a:pPr marL="285750" indent="-285750">
              <a:buFont typeface="Arial" pitchFamily="34" charset="0"/>
              <a:buChar char="•"/>
            </a:pPr>
            <a:r>
              <a:rPr lang="fr-CA" dirty="0" smtClean="0"/>
              <a:t>déduction de base égale à 100 % du coût des actions accréditives; </a:t>
            </a:r>
          </a:p>
          <a:p>
            <a:pPr marL="285750" indent="-285750">
              <a:buFont typeface="Arial" pitchFamily="34" charset="0"/>
              <a:buChar char="•"/>
            </a:pPr>
            <a:r>
              <a:rPr lang="fr-CA" dirty="0" smtClean="0"/>
              <a:t>25 % de plus lorsque les frais d’exploration sont engagés au Québec par une société qui n’exploite aucune ressource minérale</a:t>
            </a:r>
            <a:r>
              <a:rPr lang="fr-CA" dirty="0"/>
              <a:t>;</a:t>
            </a:r>
            <a:endParaRPr lang="fr-CA" dirty="0" smtClean="0"/>
          </a:p>
          <a:p>
            <a:pPr marL="285750" indent="-285750">
              <a:buFont typeface="Arial" pitchFamily="34" charset="0"/>
              <a:buChar char="•"/>
            </a:pPr>
            <a:r>
              <a:rPr lang="fr-CA" dirty="0" smtClean="0"/>
              <a:t>25 % supplémentaire lorsque l’exploration est effectuée à partir de la surface, ce qui porte la déduction totale à 150 % du coût de l’investissement. </a:t>
            </a:r>
          </a:p>
          <a:p>
            <a:endParaRPr lang="fr-CA" dirty="0" smtClean="0"/>
          </a:p>
          <a:p>
            <a:endParaRPr lang="fr-CA" b="1" dirty="0" smtClean="0"/>
          </a:p>
          <a:p>
            <a:r>
              <a:rPr lang="fr-CA" b="1" dirty="0" smtClean="0"/>
              <a:t>Impôt fédéral </a:t>
            </a:r>
          </a:p>
          <a:p>
            <a:endParaRPr lang="fr-CA" sz="1200" dirty="0" smtClean="0"/>
          </a:p>
          <a:p>
            <a:pPr marL="285750" indent="-285750">
              <a:buFont typeface="Arial" pitchFamily="34" charset="0"/>
              <a:buChar char="•"/>
            </a:pPr>
            <a:r>
              <a:rPr lang="fr-CA" dirty="0" smtClean="0"/>
              <a:t>un particulier peut réclamer une déduction de base de 100 % du coût de l’investissement dans le cadre d’une acquisition d’actions accréditives</a:t>
            </a:r>
            <a:r>
              <a:rPr lang="fr-CA" dirty="0"/>
              <a:t>;</a:t>
            </a:r>
            <a:endParaRPr lang="fr-CA" dirty="0" smtClean="0"/>
          </a:p>
          <a:p>
            <a:pPr marL="285750" indent="-285750">
              <a:buFont typeface="Arial" pitchFamily="34" charset="0"/>
              <a:buChar char="•"/>
            </a:pPr>
            <a:r>
              <a:rPr lang="fr-CA" dirty="0" smtClean="0"/>
              <a:t>De plus, le gouvernement fédéral accorde un crédit d’impôt non remboursable de 15 % des frais d’exploration de surface.</a:t>
            </a:r>
          </a:p>
          <a:p>
            <a:endParaRPr lang="fr-CA" dirty="0"/>
          </a:p>
        </p:txBody>
      </p:sp>
    </p:spTree>
    <p:extLst>
      <p:ext uri="{BB962C8B-B14F-4D97-AF65-F5344CB8AC3E}">
        <p14:creationId xmlns:p14="http://schemas.microsoft.com/office/powerpoint/2010/main" xmlns="" val="214971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20688"/>
            <a:ext cx="9144000" cy="6048672"/>
          </a:xfrm>
          <a:prstGeom prst="rect">
            <a:avLst/>
          </a:prstGeom>
        </p:spPr>
        <p:txBody>
          <a:bodyPr>
            <a:normAutofit/>
          </a:bodyPr>
          <a:lstStyle/>
          <a:p>
            <a:endParaRPr lang="fr-CA" sz="2000" dirty="0" smtClean="0"/>
          </a:p>
          <a:p>
            <a:endParaRPr lang="fr-CA" sz="2000" dirty="0" smtClean="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13</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pPr algn="ctr"/>
            <a:r>
              <a:rPr lang="fr-CA" sz="2800" b="1" dirty="0" smtClean="0"/>
              <a:t>Est-ce qu’on manque de compréhension de la Société?</a:t>
            </a:r>
            <a:endParaRPr lang="en-CA" sz="28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229" y="692696"/>
            <a:ext cx="9052275" cy="590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llipse 5"/>
          <p:cNvSpPr/>
          <p:nvPr/>
        </p:nvSpPr>
        <p:spPr>
          <a:xfrm rot="19511978">
            <a:off x="2553256" y="5020534"/>
            <a:ext cx="2728766" cy="1351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3321125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20688"/>
            <a:ext cx="9144000" cy="6048672"/>
          </a:xfrm>
          <a:prstGeom prst="rect">
            <a:avLst/>
          </a:prstGeom>
        </p:spPr>
        <p:txBody>
          <a:bodyPr>
            <a:normAutofit/>
          </a:bodyPr>
          <a:lstStyle/>
          <a:p>
            <a:endParaRPr lang="fr-CA" sz="2000" dirty="0" smtClean="0"/>
          </a:p>
          <a:p>
            <a:endParaRPr lang="fr-CA" sz="2000" dirty="0" smtClean="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14</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pPr algn="ctr"/>
            <a:r>
              <a:rPr lang="fr-CA" sz="2800" b="1" dirty="0" smtClean="0"/>
              <a:t>Est-ce qu’on manque d’argent?</a:t>
            </a:r>
            <a:endParaRPr lang="en-CA" sz="2800" b="1"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599" y="764704"/>
            <a:ext cx="8994802" cy="33767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673" y="4581128"/>
            <a:ext cx="8857728" cy="1810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Ellipse 9"/>
          <p:cNvSpPr/>
          <p:nvPr/>
        </p:nvSpPr>
        <p:spPr>
          <a:xfrm>
            <a:off x="5580112" y="4797152"/>
            <a:ext cx="1296144" cy="17281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ZoneTexte 10"/>
          <p:cNvSpPr txBox="1"/>
          <p:nvPr/>
        </p:nvSpPr>
        <p:spPr>
          <a:xfrm>
            <a:off x="5760132" y="4427820"/>
            <a:ext cx="936104" cy="369332"/>
          </a:xfrm>
          <a:prstGeom prst="rect">
            <a:avLst/>
          </a:prstGeom>
          <a:noFill/>
        </p:spPr>
        <p:txBody>
          <a:bodyPr wrap="square" rtlCol="0">
            <a:spAutoFit/>
          </a:bodyPr>
          <a:lstStyle/>
          <a:p>
            <a:pPr algn="ctr"/>
            <a:r>
              <a:rPr lang="fr-FR" b="1" dirty="0" smtClean="0"/>
              <a:t>6 mois</a:t>
            </a:r>
            <a:endParaRPr lang="en-CA" b="1" dirty="0"/>
          </a:p>
        </p:txBody>
      </p:sp>
      <p:sp>
        <p:nvSpPr>
          <p:cNvPr id="3" name="Rectangle 2"/>
          <p:cNvSpPr/>
          <p:nvPr/>
        </p:nvSpPr>
        <p:spPr>
          <a:xfrm>
            <a:off x="323528" y="2453097"/>
            <a:ext cx="8745873" cy="6878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xmlns="" val="3105707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20688"/>
            <a:ext cx="9144000" cy="6048672"/>
          </a:xfrm>
          <a:prstGeom prst="rect">
            <a:avLst/>
          </a:prstGeom>
        </p:spPr>
        <p:txBody>
          <a:bodyPr>
            <a:normAutofit/>
          </a:bodyPr>
          <a:lstStyle/>
          <a:p>
            <a:endParaRPr lang="fr-CA" sz="2000" dirty="0" smtClean="0"/>
          </a:p>
          <a:p>
            <a:endParaRPr lang="fr-CA" sz="2000" dirty="0" smtClean="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15</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pPr algn="ctr"/>
            <a:r>
              <a:rPr lang="fr-CA" sz="2800" b="1" dirty="0" smtClean="0"/>
              <a:t>Financement la clef du succès</a:t>
            </a:r>
            <a:endParaRPr lang="en-CA" sz="2800" b="1"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3548" y="4026765"/>
            <a:ext cx="8136904" cy="27866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descr="http://static.seekingalpha.com/uploads/2009/2/24/saupload_cm_capture_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7503" y="548680"/>
            <a:ext cx="3938713" cy="3384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8250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92288" y="1916832"/>
            <a:ext cx="3995936" cy="2376264"/>
          </a:xfrm>
          <a:prstGeom prst="rect">
            <a:avLst/>
          </a:prstGeom>
        </p:spPr>
        <p:txBody>
          <a:bodyPr>
            <a:normAutofit/>
          </a:bodyPr>
          <a:lstStyle/>
          <a:p>
            <a:pPr marL="342900" lvl="0" indent="-342900">
              <a:buFont typeface="Arial" pitchFamily="34" charset="0"/>
              <a:buChar char="•"/>
            </a:pPr>
            <a:r>
              <a:rPr lang="fr-CA" sz="3300" dirty="0" smtClean="0"/>
              <a:t>Projet(s</a:t>
            </a:r>
            <a:r>
              <a:rPr lang="fr-CA" sz="3300" dirty="0"/>
              <a:t>)</a:t>
            </a:r>
            <a:endParaRPr lang="en-CA" sz="3300" dirty="0"/>
          </a:p>
          <a:p>
            <a:pPr marL="342900" lvl="0" indent="-342900">
              <a:buFont typeface="Arial" pitchFamily="34" charset="0"/>
              <a:buChar char="•"/>
            </a:pPr>
            <a:r>
              <a:rPr lang="fr-CA" sz="3300" dirty="0"/>
              <a:t>Timing</a:t>
            </a:r>
            <a:endParaRPr lang="en-CA" sz="3300" dirty="0"/>
          </a:p>
          <a:p>
            <a:pPr marL="342900" lvl="0" indent="-342900">
              <a:buFont typeface="Arial" pitchFamily="34" charset="0"/>
              <a:buChar char="•"/>
            </a:pPr>
            <a:r>
              <a:rPr lang="fr-CA" sz="3300" dirty="0"/>
              <a:t>Bonne équipe </a:t>
            </a:r>
            <a:endParaRPr lang="en-CA" sz="3300" dirty="0"/>
          </a:p>
          <a:p>
            <a:pPr marL="342900" lvl="0" indent="-342900">
              <a:buFont typeface="Arial" pitchFamily="34" charset="0"/>
              <a:buChar char="•"/>
            </a:pPr>
            <a:r>
              <a:rPr lang="fr-CA" sz="3300" dirty="0"/>
              <a:t>Un peu de chance</a:t>
            </a:r>
            <a:endParaRPr lang="en-CA" sz="3300" dirty="0"/>
          </a:p>
          <a:p>
            <a:endParaRPr lang="fr-CA" sz="2000" dirty="0" smtClean="0"/>
          </a:p>
          <a:p>
            <a:endParaRPr lang="fr-CA" sz="2000" dirty="0" smtClean="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16</a:t>
            </a:fld>
            <a:endParaRPr lang="en-US" b="1" dirty="0">
              <a:solidFill>
                <a:schemeClr val="tx1"/>
              </a:solidFill>
            </a:endParaRPr>
          </a:p>
        </p:txBody>
      </p:sp>
      <p:sp>
        <p:nvSpPr>
          <p:cNvPr id="8" name="TextBox 4"/>
          <p:cNvSpPr txBox="1"/>
          <p:nvPr/>
        </p:nvSpPr>
        <p:spPr>
          <a:xfrm>
            <a:off x="0" y="-27384"/>
            <a:ext cx="9144000" cy="954107"/>
          </a:xfrm>
          <a:prstGeom prst="rect">
            <a:avLst/>
          </a:prstGeom>
          <a:solidFill>
            <a:srgbClr val="00B0F0"/>
          </a:solidFill>
        </p:spPr>
        <p:txBody>
          <a:bodyPr>
            <a:spAutoFit/>
          </a:bodyPr>
          <a:lstStyle/>
          <a:p>
            <a:pPr algn="ctr"/>
            <a:r>
              <a:rPr lang="fr-CA" sz="2800" b="1" dirty="0"/>
              <a:t>Comment pourrait-on améliorer la situation des entrepreneurs miniers débutants au Québec </a:t>
            </a:r>
            <a:r>
              <a:rPr lang="fr-CA" sz="2800" b="1" dirty="0" smtClean="0"/>
              <a:t>?</a:t>
            </a:r>
            <a:endParaRPr lang="en-CA" sz="2800" b="1" dirty="0"/>
          </a:p>
        </p:txBody>
      </p:sp>
    </p:spTree>
    <p:extLst>
      <p:ext uri="{BB962C8B-B14F-4D97-AF65-F5344CB8AC3E}">
        <p14:creationId xmlns:p14="http://schemas.microsoft.com/office/powerpoint/2010/main" xmlns="" val="2038565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82044" y="1196752"/>
            <a:ext cx="3618148" cy="1944216"/>
          </a:xfrm>
          <a:prstGeom prst="rect">
            <a:avLst/>
          </a:prstGeom>
        </p:spPr>
        <p:txBody>
          <a:bodyPr>
            <a:normAutofit fontScale="85000" lnSpcReduction="10000"/>
          </a:bodyPr>
          <a:lstStyle/>
          <a:p>
            <a:pPr marL="457200" lvl="0" indent="-457200">
              <a:buAutoNum type="arabicPeriod"/>
            </a:pPr>
            <a:r>
              <a:rPr lang="fr-CA" sz="3600" b="1" dirty="0" smtClean="0"/>
              <a:t>Bonne équipe</a:t>
            </a:r>
          </a:p>
          <a:p>
            <a:pPr marL="457200" lvl="0" indent="-457200">
              <a:buAutoNum type="arabicPeriod"/>
            </a:pPr>
            <a:r>
              <a:rPr lang="fr-CA" sz="3600" b="1" dirty="0" smtClean="0"/>
              <a:t>Projet(s)</a:t>
            </a:r>
          </a:p>
          <a:p>
            <a:pPr marL="457200" lvl="0" indent="-457200">
              <a:buAutoNum type="arabicPeriod"/>
            </a:pPr>
            <a:r>
              <a:rPr lang="fr-CA" sz="3600" b="1" dirty="0" smtClean="0"/>
              <a:t>Timing</a:t>
            </a:r>
            <a:endParaRPr lang="en-CA" sz="3600" b="1" dirty="0" smtClean="0"/>
          </a:p>
          <a:p>
            <a:pPr marL="457200" lvl="0" indent="-457200">
              <a:buAutoNum type="arabicPeriod"/>
            </a:pPr>
            <a:r>
              <a:rPr lang="fr-CA" sz="3600" b="1" dirty="0" smtClean="0"/>
              <a:t>Un </a:t>
            </a:r>
            <a:r>
              <a:rPr lang="fr-CA" sz="3600" b="1" dirty="0"/>
              <a:t>peu de chance</a:t>
            </a:r>
            <a:endParaRPr lang="en-CA" sz="3600" b="1" dirty="0"/>
          </a:p>
          <a:p>
            <a:endParaRPr lang="fr-CA" sz="2000" dirty="0" smtClean="0"/>
          </a:p>
          <a:p>
            <a:endParaRPr lang="fr-CA" sz="2000" dirty="0" smtClean="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17</a:t>
            </a:fld>
            <a:endParaRPr lang="en-US" b="1" dirty="0">
              <a:solidFill>
                <a:schemeClr val="tx1"/>
              </a:solidFill>
            </a:endParaRPr>
          </a:p>
        </p:txBody>
      </p:sp>
      <p:sp>
        <p:nvSpPr>
          <p:cNvPr id="8" name="TextBox 4"/>
          <p:cNvSpPr txBox="1"/>
          <p:nvPr/>
        </p:nvSpPr>
        <p:spPr>
          <a:xfrm>
            <a:off x="0" y="-27384"/>
            <a:ext cx="9144000" cy="954107"/>
          </a:xfrm>
          <a:prstGeom prst="rect">
            <a:avLst/>
          </a:prstGeom>
          <a:solidFill>
            <a:srgbClr val="00B0F0"/>
          </a:solidFill>
        </p:spPr>
        <p:txBody>
          <a:bodyPr>
            <a:spAutoFit/>
          </a:bodyPr>
          <a:lstStyle/>
          <a:p>
            <a:pPr algn="ctr"/>
            <a:r>
              <a:rPr lang="fr-CA" sz="2800" b="1" dirty="0"/>
              <a:t>Comment pourrait-on améliorer la situation des entrepreneurs miniers débutants au Québec </a:t>
            </a:r>
            <a:r>
              <a:rPr lang="fr-CA" sz="2800" b="1" dirty="0" smtClean="0"/>
              <a:t>?</a:t>
            </a:r>
            <a:endParaRPr lang="en-CA" sz="2800"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620" y="3356992"/>
            <a:ext cx="9055884" cy="3101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Connecteur droit avec flèche 4"/>
          <p:cNvCxnSpPr/>
          <p:nvPr/>
        </p:nvCxnSpPr>
        <p:spPr>
          <a:xfrm>
            <a:off x="2267744" y="5085184"/>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83568" y="4438853"/>
            <a:ext cx="3168352" cy="646331"/>
          </a:xfrm>
          <a:prstGeom prst="rect">
            <a:avLst/>
          </a:prstGeom>
          <a:solidFill>
            <a:schemeClr val="bg1"/>
          </a:solidFill>
          <a:ln>
            <a:solidFill>
              <a:schemeClr val="tx1"/>
            </a:solidFill>
          </a:ln>
        </p:spPr>
        <p:txBody>
          <a:bodyPr wrap="square" rtlCol="0">
            <a:spAutoFit/>
          </a:bodyPr>
          <a:lstStyle/>
          <a:p>
            <a:pPr algn="ctr"/>
            <a:r>
              <a:rPr lang="fr-FR" b="1" dirty="0" smtClean="0"/>
              <a:t>Osisko acquiert 100% d’intérêt dans Canadian Malartic</a:t>
            </a:r>
            <a:endParaRPr lang="en-CA" b="1" dirty="0"/>
          </a:p>
        </p:txBody>
      </p:sp>
      <p:sp>
        <p:nvSpPr>
          <p:cNvPr id="9" name="Flèche courbée vers la gauche 8"/>
          <p:cNvSpPr/>
          <p:nvPr/>
        </p:nvSpPr>
        <p:spPr>
          <a:xfrm>
            <a:off x="5796136" y="1380764"/>
            <a:ext cx="288032" cy="608076"/>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Flèche courbée vers la gauche 10"/>
          <p:cNvSpPr/>
          <p:nvPr/>
        </p:nvSpPr>
        <p:spPr>
          <a:xfrm>
            <a:off x="6300192" y="1380764"/>
            <a:ext cx="360040" cy="1040124"/>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Flèche courbée vers la gauche 11"/>
          <p:cNvSpPr/>
          <p:nvPr/>
        </p:nvSpPr>
        <p:spPr>
          <a:xfrm>
            <a:off x="6876256" y="1380764"/>
            <a:ext cx="432048" cy="1472172"/>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xmlns="" val="2038565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620688"/>
            <a:ext cx="8532440" cy="5616624"/>
          </a:xfrm>
          <a:prstGeom prst="rect">
            <a:avLst/>
          </a:prstGeom>
        </p:spPr>
        <p:txBody>
          <a:bodyPr>
            <a:normAutofit/>
          </a:bodyPr>
          <a:lstStyle/>
          <a:p>
            <a:pPr marL="342900" indent="-342900">
              <a:buFont typeface="Arial" pitchFamily="34" charset="0"/>
              <a:buChar char="•"/>
            </a:pPr>
            <a:r>
              <a:rPr lang="fr-CA" sz="2000" dirty="0" smtClean="0"/>
              <a:t>Quelle est la base indispensable pour devenir entrepreneur ?</a:t>
            </a:r>
          </a:p>
          <a:p>
            <a:pPr marL="342900" indent="-342900">
              <a:buFont typeface="Arial" pitchFamily="34" charset="0"/>
              <a:buChar char="•"/>
            </a:pPr>
            <a:endParaRPr lang="fr-CA" sz="2000" dirty="0" smtClean="0"/>
          </a:p>
          <a:p>
            <a:pPr marL="342900" indent="-342900">
              <a:buFont typeface="Arial" pitchFamily="34" charset="0"/>
              <a:buChar char="•"/>
            </a:pPr>
            <a:r>
              <a:rPr lang="fr-CA" sz="2000" dirty="0" smtClean="0"/>
              <a:t>Est-ce que votre parcours était planifié ?</a:t>
            </a:r>
          </a:p>
          <a:p>
            <a:pPr marL="342900" indent="-342900">
              <a:buFont typeface="Arial" pitchFamily="34" charset="0"/>
              <a:buChar char="•"/>
            </a:pPr>
            <a:endParaRPr lang="fr-CA" sz="2000" dirty="0" smtClean="0"/>
          </a:p>
          <a:p>
            <a:pPr marL="342900" indent="-342900">
              <a:buFont typeface="Arial" pitchFamily="34" charset="0"/>
              <a:buChar char="•"/>
            </a:pPr>
            <a:r>
              <a:rPr lang="fr-CA" sz="2000" dirty="0" smtClean="0"/>
              <a:t>Quelles sont les difficultés rencontrées ?</a:t>
            </a:r>
          </a:p>
          <a:p>
            <a:pPr marL="342900" indent="-342900">
              <a:buFont typeface="Arial" pitchFamily="34" charset="0"/>
              <a:buChar char="•"/>
            </a:pPr>
            <a:endParaRPr lang="fr-CA" sz="1500" dirty="0" smtClean="0"/>
          </a:p>
          <a:p>
            <a:pPr marL="342900" indent="-342900">
              <a:buFont typeface="Arial" pitchFamily="34" charset="0"/>
              <a:buChar char="•"/>
            </a:pPr>
            <a:r>
              <a:rPr lang="fr-CA" sz="2000" dirty="0" smtClean="0"/>
              <a:t>Est-ce qu’on manque d’informations stratégiques ?</a:t>
            </a:r>
          </a:p>
          <a:p>
            <a:pPr marL="342900" indent="-342900">
              <a:buFont typeface="Arial" pitchFamily="34" charset="0"/>
              <a:buChar char="•"/>
            </a:pPr>
            <a:endParaRPr lang="fr-CA" sz="2000" dirty="0" smtClean="0"/>
          </a:p>
          <a:p>
            <a:pPr marL="342900" indent="-342900">
              <a:buFont typeface="Arial" pitchFamily="34" charset="0"/>
              <a:buChar char="•"/>
            </a:pPr>
            <a:r>
              <a:rPr lang="fr-CA" sz="2000" dirty="0" smtClean="0"/>
              <a:t>Est-ce qu’on manque de moyens humains ?</a:t>
            </a:r>
          </a:p>
          <a:p>
            <a:pPr marL="342900" indent="-342900">
              <a:buFont typeface="Arial" pitchFamily="34" charset="0"/>
              <a:buChar char="•"/>
            </a:pPr>
            <a:endParaRPr lang="fr-CA" sz="2000" dirty="0" smtClean="0"/>
          </a:p>
          <a:p>
            <a:pPr marL="342900" indent="-342900">
              <a:buFont typeface="Arial" pitchFamily="34" charset="0"/>
              <a:buChar char="•"/>
            </a:pPr>
            <a:r>
              <a:rPr lang="fr-CA" sz="2000" dirty="0" smtClean="0"/>
              <a:t>Est-ce qu’on manque d’appuis gouvernementaux ?</a:t>
            </a:r>
          </a:p>
          <a:p>
            <a:pPr marL="342900" indent="-342900">
              <a:buFont typeface="Arial" pitchFamily="34" charset="0"/>
              <a:buChar char="•"/>
            </a:pPr>
            <a:endParaRPr lang="fr-CA" sz="2000" dirty="0" smtClean="0"/>
          </a:p>
          <a:p>
            <a:pPr marL="342900" indent="-342900">
              <a:buFont typeface="Arial" pitchFamily="34" charset="0"/>
              <a:buChar char="•"/>
            </a:pPr>
            <a:r>
              <a:rPr lang="fr-CA" sz="2000" dirty="0" smtClean="0"/>
              <a:t>Est-ce qu’on manque de compréhension de la société ?</a:t>
            </a:r>
          </a:p>
          <a:p>
            <a:pPr marL="342900" indent="-342900">
              <a:buFont typeface="Arial" pitchFamily="34" charset="0"/>
              <a:buChar char="•"/>
            </a:pPr>
            <a:endParaRPr lang="fr-CA" sz="2000" dirty="0" smtClean="0"/>
          </a:p>
          <a:p>
            <a:pPr marL="342900" indent="-342900">
              <a:buFont typeface="Arial" pitchFamily="34" charset="0"/>
              <a:buChar char="•"/>
            </a:pPr>
            <a:r>
              <a:rPr lang="fr-CA" sz="2000" dirty="0" smtClean="0"/>
              <a:t>Est-ce qu’on manque d’argent ?</a:t>
            </a:r>
          </a:p>
          <a:p>
            <a:pPr marL="342900" indent="-342900">
              <a:buFont typeface="Arial" pitchFamily="34" charset="0"/>
              <a:buChar char="•"/>
            </a:pPr>
            <a:endParaRPr lang="fr-CA" sz="2000" dirty="0" smtClean="0"/>
          </a:p>
          <a:p>
            <a:pPr marL="342900" indent="-342900">
              <a:buFont typeface="Arial" pitchFamily="34" charset="0"/>
              <a:buChar char="•"/>
            </a:pPr>
            <a:r>
              <a:rPr lang="fr-CA" sz="2000" dirty="0" smtClean="0"/>
              <a:t>Comment pourrait-on améliorer la situation des entrepreneurs débutants au Québec ?</a:t>
            </a:r>
          </a:p>
          <a:p>
            <a:pPr marL="342900" indent="-342900">
              <a:buFont typeface="Arial" pitchFamily="34" charset="0"/>
              <a:buChar char="•"/>
            </a:pPr>
            <a:endParaRPr lang="fr-CA" sz="2000" dirty="0" smtClean="0"/>
          </a:p>
          <a:p>
            <a:pPr marL="342900" indent="-342900">
              <a:buFont typeface="Arial" pitchFamily="34" charset="0"/>
              <a:buChar char="•"/>
            </a:pPr>
            <a:endParaRPr lang="fr-CA" sz="2000" dirty="0" smtClean="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2</a:t>
            </a:fld>
            <a:endParaRPr lang="en-US" b="1" dirty="0">
              <a:solidFill>
                <a:schemeClr val="tx1"/>
              </a:solidFill>
            </a:endParaRPr>
          </a:p>
        </p:txBody>
      </p:sp>
    </p:spTree>
    <p:extLst>
      <p:ext uri="{BB962C8B-B14F-4D97-AF65-F5344CB8AC3E}">
        <p14:creationId xmlns:p14="http://schemas.microsoft.com/office/powerpoint/2010/main" xmlns="" val="1880992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764704"/>
            <a:ext cx="9144000" cy="6237312"/>
          </a:xfrm>
          <a:prstGeom prst="rect">
            <a:avLst/>
          </a:prstGeom>
        </p:spPr>
        <p:txBody>
          <a:bodyPr>
            <a:normAutofit/>
          </a:bodyPr>
          <a:lstStyle/>
          <a:p>
            <a:pPr algn="ctr"/>
            <a:r>
              <a:rPr lang="fr-CA" sz="2000" b="1" u="sng" dirty="0" smtClean="0"/>
              <a:t>Caractéristiques dominantes (traits) des entrepreneurs selon chercheurs</a:t>
            </a:r>
            <a:endParaRPr lang="fr-CA" sz="2000" b="1" u="sng" dirty="0" smtClean="0">
              <a:latin typeface="+mj-lt"/>
            </a:endParaRPr>
          </a:p>
          <a:p>
            <a:endParaRPr lang="fr-CA" sz="2000" dirty="0">
              <a:latin typeface="+mj-lt"/>
            </a:endParaRPr>
          </a:p>
          <a:p>
            <a:pPr marL="342900" indent="-342900">
              <a:buFont typeface="Arial" pitchFamily="34" charset="0"/>
              <a:buChar char="•"/>
            </a:pPr>
            <a:r>
              <a:rPr lang="fr-CA" sz="2000" dirty="0" smtClean="0"/>
              <a:t>Motivé </a:t>
            </a:r>
            <a:r>
              <a:rPr lang="fr-CA" sz="2000" dirty="0"/>
              <a:t>par un besoin débordant de </a:t>
            </a:r>
            <a:r>
              <a:rPr lang="fr-CA" sz="2000" dirty="0" smtClean="0"/>
              <a:t>réalisations, «</a:t>
            </a:r>
            <a:r>
              <a:rPr lang="fr-CA" sz="2000" dirty="0"/>
              <a:t> </a:t>
            </a:r>
            <a:r>
              <a:rPr lang="fr-CA" sz="2000" dirty="0" smtClean="0"/>
              <a:t>nécessité </a:t>
            </a:r>
            <a:r>
              <a:rPr lang="fr-CA" sz="2000" dirty="0"/>
              <a:t>de construire </a:t>
            </a:r>
            <a:r>
              <a:rPr lang="fr-CA" sz="2000" dirty="0" smtClean="0"/>
              <a:t>».</a:t>
            </a:r>
            <a:r>
              <a:rPr lang="fr-CA" sz="1700" dirty="0" smtClean="0"/>
              <a:t> </a:t>
            </a:r>
            <a:r>
              <a:rPr lang="fr-CA" sz="2000" dirty="0" smtClean="0"/>
              <a:t>(1961)</a:t>
            </a:r>
          </a:p>
          <a:p>
            <a:pPr marL="342900" indent="-342900">
              <a:buFont typeface="Arial" pitchFamily="34" charset="0"/>
              <a:buChar char="•"/>
            </a:pPr>
            <a:endParaRPr lang="fr-CA" sz="1500" dirty="0" smtClean="0"/>
          </a:p>
          <a:p>
            <a:pPr marL="342900" indent="-342900">
              <a:buFont typeface="Arial" pitchFamily="34" charset="0"/>
              <a:buChar char="•"/>
            </a:pPr>
            <a:r>
              <a:rPr lang="fr-CA" sz="2000" dirty="0" smtClean="0"/>
              <a:t>Durs</a:t>
            </a:r>
            <a:r>
              <a:rPr lang="fr-CA" sz="2000" dirty="0"/>
              <a:t>, </a:t>
            </a:r>
            <a:r>
              <a:rPr lang="fr-CA" sz="2000" dirty="0" smtClean="0"/>
              <a:t>pragmatiques, besoin </a:t>
            </a:r>
            <a:r>
              <a:rPr lang="fr-CA" sz="2000" dirty="0"/>
              <a:t>d’indépendance et de réalisation. </a:t>
            </a:r>
            <a:r>
              <a:rPr lang="fr-CA" sz="2000" dirty="0" smtClean="0"/>
              <a:t>Ils sont peu </a:t>
            </a:r>
            <a:r>
              <a:rPr lang="fr-CA" sz="2000" dirty="0"/>
              <a:t>enclins à se plier à </a:t>
            </a:r>
            <a:r>
              <a:rPr lang="fr-CA" sz="2000" dirty="0" smtClean="0"/>
              <a:t>l’autorité. (1970) </a:t>
            </a:r>
            <a:endParaRPr lang="en-CA" sz="2000" dirty="0" smtClean="0"/>
          </a:p>
          <a:p>
            <a:pPr marL="342900" indent="-342900">
              <a:buFont typeface="Arial" pitchFamily="34" charset="0"/>
              <a:buChar char="•"/>
            </a:pPr>
            <a:endParaRPr lang="fr-CA" sz="1500" dirty="0" smtClean="0"/>
          </a:p>
          <a:p>
            <a:pPr marL="342900" indent="-342900">
              <a:buFont typeface="Arial" pitchFamily="34" charset="0"/>
              <a:buChar char="•"/>
            </a:pPr>
            <a:r>
              <a:rPr lang="fr-CA" sz="2000" dirty="0" smtClean="0"/>
              <a:t>Sujets </a:t>
            </a:r>
            <a:r>
              <a:rPr lang="fr-CA" sz="2000" dirty="0"/>
              <a:t>à des intuitions, des activités cérébrales intenses, et des déceptions. Ils sont ingénieux, plein de ressources, malins, opportunistes, créatifs, et </a:t>
            </a:r>
            <a:r>
              <a:rPr lang="fr-CA" sz="2000" dirty="0" smtClean="0"/>
              <a:t>sentimentaux. (1992) </a:t>
            </a:r>
            <a:endParaRPr lang="en-CA" sz="2000" dirty="0" smtClean="0"/>
          </a:p>
          <a:p>
            <a:pPr marL="342900" indent="-342900">
              <a:buFont typeface="Arial" pitchFamily="34" charset="0"/>
              <a:buChar char="•"/>
            </a:pPr>
            <a:endParaRPr lang="fr-CA" sz="1500" dirty="0" smtClean="0"/>
          </a:p>
          <a:p>
            <a:pPr marL="342900" indent="-342900">
              <a:buFont typeface="Arial" pitchFamily="34" charset="0"/>
              <a:buChar char="•"/>
            </a:pPr>
            <a:r>
              <a:rPr lang="fr-CA" sz="2000" dirty="0" smtClean="0"/>
              <a:t>Susceptibles </a:t>
            </a:r>
            <a:r>
              <a:rPr lang="fr-CA" sz="2000" dirty="0"/>
              <a:t>d’être trop confiants ou de généraliser trop </a:t>
            </a:r>
            <a:r>
              <a:rPr lang="fr-CA" sz="2000" dirty="0" smtClean="0"/>
              <a:t>facilement. (1997)</a:t>
            </a:r>
            <a:endParaRPr lang="en-CA" sz="2000" dirty="0" smtClean="0"/>
          </a:p>
          <a:p>
            <a:pPr marL="342900" indent="-342900">
              <a:buFont typeface="Arial" pitchFamily="34" charset="0"/>
              <a:buChar char="•"/>
            </a:pPr>
            <a:endParaRPr lang="fr-CA" sz="1500" dirty="0" smtClean="0"/>
          </a:p>
          <a:p>
            <a:pPr marL="342900" indent="-342900">
              <a:buFont typeface="Arial" pitchFamily="34" charset="0"/>
              <a:buChar char="•"/>
            </a:pPr>
            <a:r>
              <a:rPr lang="fr-CA" sz="2000" dirty="0" smtClean="0"/>
              <a:t>4 </a:t>
            </a:r>
            <a:r>
              <a:rPr lang="fr-CA" sz="2000" dirty="0"/>
              <a:t>types d’entrepreneurs: l’innovateur, l’inventeur qui calcule, le promoteur trop optimiste et le constructeur </a:t>
            </a:r>
            <a:r>
              <a:rPr lang="fr-CA" sz="2000" dirty="0" smtClean="0"/>
              <a:t>d’organisations. (1959)</a:t>
            </a:r>
            <a:endParaRPr lang="en-CA" sz="2000" dirty="0" smtClean="0"/>
          </a:p>
          <a:p>
            <a:pPr marL="342900" indent="-342900">
              <a:buFont typeface="Arial" pitchFamily="34" charset="0"/>
              <a:buChar char="•"/>
            </a:pPr>
            <a:endParaRPr lang="fr-CA" sz="1500" dirty="0" smtClean="0"/>
          </a:p>
          <a:p>
            <a:pPr marL="342900" indent="-342900">
              <a:buFont typeface="Arial" pitchFamily="34" charset="0"/>
              <a:buChar char="•"/>
            </a:pPr>
            <a:r>
              <a:rPr lang="fr-CA" sz="2000" dirty="0" smtClean="0"/>
              <a:t>Selon </a:t>
            </a:r>
            <a:r>
              <a:rPr lang="fr-CA" sz="2000" dirty="0"/>
              <a:t>une étude d'Ernst and Young, on ne naît pas entrepreneur, on le </a:t>
            </a:r>
            <a:r>
              <a:rPr lang="fr-CA" sz="2000" dirty="0" smtClean="0"/>
              <a:t>devient.</a:t>
            </a:r>
            <a:endParaRPr lang="en-CA" sz="2000" dirty="0"/>
          </a:p>
          <a:p>
            <a:r>
              <a:rPr lang="fr-CA" sz="2000" dirty="0"/>
              <a:t> </a:t>
            </a:r>
            <a:endParaRPr lang="en-CA" sz="2000" dirty="0"/>
          </a:p>
          <a:p>
            <a:endParaRPr lang="fr-CA" sz="2000" dirty="0" smtClean="0"/>
          </a:p>
          <a:p>
            <a:r>
              <a:rPr lang="fr-CA" sz="2000" dirty="0" smtClean="0"/>
              <a:t>Source: </a:t>
            </a:r>
            <a:r>
              <a:rPr lang="fr-CA" sz="2000" u="sng" dirty="0" smtClean="0">
                <a:hlinkClick r:id="rId2"/>
              </a:rPr>
              <a:t>http</a:t>
            </a:r>
            <a:r>
              <a:rPr lang="fr-CA" sz="2000" u="sng" dirty="0">
                <a:hlinkClick r:id="rId2"/>
              </a:rPr>
              <a:t>://fr.wikipedia.org/wiki/Entrepreneur</a:t>
            </a:r>
            <a:endParaRPr lang="en-CA" sz="2000" dirty="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3</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r>
              <a:rPr lang="fr-CA" sz="2800" b="1" dirty="0"/>
              <a:t>Quelle est la base indispensable pour devenir entrepreneur?</a:t>
            </a:r>
            <a:endParaRPr lang="en-CA" sz="2800" b="1" dirty="0"/>
          </a:p>
        </p:txBody>
      </p:sp>
    </p:spTree>
    <p:extLst>
      <p:ext uri="{BB962C8B-B14F-4D97-AF65-F5344CB8AC3E}">
        <p14:creationId xmlns:p14="http://schemas.microsoft.com/office/powerpoint/2010/main" xmlns="" val="417186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764704"/>
            <a:ext cx="9144000" cy="5832648"/>
          </a:xfrm>
          <a:prstGeom prst="rect">
            <a:avLst/>
          </a:prstGeom>
        </p:spPr>
        <p:txBody>
          <a:bodyPr>
            <a:normAutofit/>
          </a:bodyPr>
          <a:lstStyle/>
          <a:p>
            <a:pPr algn="ctr"/>
            <a:r>
              <a:rPr lang="fr-CA" sz="2000" b="1" u="sng" dirty="0" smtClean="0"/>
              <a:t>Déclencheurs de l’Entrepreneuriat</a:t>
            </a:r>
          </a:p>
          <a:p>
            <a:pPr algn="ctr"/>
            <a:endParaRPr lang="en-CA" sz="2000" u="sng" dirty="0"/>
          </a:p>
          <a:p>
            <a:pPr marL="342900" indent="-342900">
              <a:buFont typeface="Arial" pitchFamily="34" charset="0"/>
              <a:buChar char="•"/>
            </a:pPr>
            <a:r>
              <a:rPr lang="fr-CA" sz="2000" dirty="0" smtClean="0"/>
              <a:t>la </a:t>
            </a:r>
            <a:r>
              <a:rPr lang="fr-CA" sz="2000" dirty="0"/>
              <a:t>formation appropriée, l’expérience suffisante, </a:t>
            </a:r>
            <a:endParaRPr lang="fr-CA" sz="2000" dirty="0" smtClean="0"/>
          </a:p>
          <a:p>
            <a:pPr marL="342900" indent="-342900">
              <a:buFont typeface="Arial" pitchFamily="34" charset="0"/>
              <a:buChar char="•"/>
            </a:pPr>
            <a:endParaRPr lang="fr-CA" sz="200" dirty="0" smtClean="0"/>
          </a:p>
          <a:p>
            <a:pPr marL="342900" indent="-342900">
              <a:buFont typeface="Arial" pitchFamily="34" charset="0"/>
              <a:buChar char="•"/>
            </a:pPr>
            <a:r>
              <a:rPr lang="fr-CA" sz="2000" dirty="0" smtClean="0"/>
              <a:t>la </a:t>
            </a:r>
            <a:r>
              <a:rPr lang="fr-CA" sz="2000" dirty="0"/>
              <a:t>disponibilité de fonds, </a:t>
            </a:r>
            <a:endParaRPr lang="fr-CA" sz="2000" dirty="0" smtClean="0"/>
          </a:p>
          <a:p>
            <a:pPr marL="342900" indent="-342900">
              <a:buFont typeface="Arial" pitchFamily="34" charset="0"/>
              <a:buChar char="•"/>
            </a:pPr>
            <a:endParaRPr lang="fr-CA" sz="200" dirty="0" smtClean="0"/>
          </a:p>
          <a:p>
            <a:pPr marL="342900" indent="-342900">
              <a:buFont typeface="Arial" pitchFamily="34" charset="0"/>
              <a:buChar char="•"/>
            </a:pPr>
            <a:r>
              <a:rPr lang="fr-CA" sz="2000" dirty="0" smtClean="0"/>
              <a:t>le </a:t>
            </a:r>
            <a:r>
              <a:rPr lang="fr-CA" sz="2000" dirty="0"/>
              <a:t>soutien </a:t>
            </a:r>
            <a:r>
              <a:rPr lang="fr-CA" sz="2000" dirty="0" smtClean="0"/>
              <a:t>familial, </a:t>
            </a:r>
          </a:p>
          <a:p>
            <a:pPr marL="342900" indent="-342900">
              <a:buFont typeface="Arial" pitchFamily="34" charset="0"/>
              <a:buChar char="•"/>
            </a:pPr>
            <a:endParaRPr lang="fr-CA" sz="200" dirty="0" smtClean="0"/>
          </a:p>
          <a:p>
            <a:pPr marL="342900" indent="-342900">
              <a:buFont typeface="Arial" pitchFamily="34" charset="0"/>
              <a:buChar char="•"/>
            </a:pPr>
            <a:r>
              <a:rPr lang="fr-CA" sz="2000" dirty="0" smtClean="0"/>
              <a:t>la </a:t>
            </a:r>
            <a:r>
              <a:rPr lang="fr-CA" sz="2000" dirty="0"/>
              <a:t>découverte d’un partenaire d’affaires, </a:t>
            </a:r>
            <a:endParaRPr lang="fr-CA" sz="2000" dirty="0" smtClean="0"/>
          </a:p>
          <a:p>
            <a:pPr marL="342900" indent="-342900">
              <a:buFont typeface="Arial" pitchFamily="34" charset="0"/>
              <a:buChar char="•"/>
            </a:pPr>
            <a:endParaRPr lang="fr-CA" sz="200" dirty="0" smtClean="0"/>
          </a:p>
          <a:p>
            <a:pPr marL="342900" indent="-342900">
              <a:buFont typeface="Arial" pitchFamily="34" charset="0"/>
              <a:buChar char="•"/>
            </a:pPr>
            <a:r>
              <a:rPr lang="fr-CA" sz="2000" dirty="0" smtClean="0"/>
              <a:t>les </a:t>
            </a:r>
            <a:r>
              <a:rPr lang="fr-CA" sz="2000" dirty="0"/>
              <a:t>frustrations ou insatisfactions au travail : emploi monotone, salaire non satisfait, l’impossibilité de faire valoir ses idées, la perte d’emploi, </a:t>
            </a:r>
            <a:r>
              <a:rPr lang="fr-CA" sz="2000" dirty="0" smtClean="0"/>
              <a:t>etc…</a:t>
            </a:r>
          </a:p>
          <a:p>
            <a:endParaRPr lang="fr-CA" sz="2000" dirty="0" smtClean="0"/>
          </a:p>
          <a:p>
            <a:pPr algn="ctr"/>
            <a:r>
              <a:rPr lang="fr-CA" sz="2000" b="1" u="sng" dirty="0" smtClean="0"/>
              <a:t>Freins de l’Entrepreneuriat</a:t>
            </a:r>
          </a:p>
          <a:p>
            <a:pPr marL="342900" indent="-342900">
              <a:buFont typeface="Arial" pitchFamily="34" charset="0"/>
              <a:buChar char="•"/>
            </a:pPr>
            <a:endParaRPr lang="fr-CA" sz="2000" dirty="0"/>
          </a:p>
          <a:p>
            <a:pPr marL="342900" indent="-342900">
              <a:buFont typeface="Arial" pitchFamily="34" charset="0"/>
              <a:buChar char="•"/>
            </a:pPr>
            <a:r>
              <a:rPr lang="fr-CA" sz="2000" dirty="0" smtClean="0"/>
              <a:t>la </a:t>
            </a:r>
            <a:r>
              <a:rPr lang="fr-CA" sz="2000" dirty="0"/>
              <a:t>permanence d’emploi, le salaire intéressant, la carrière prometteuse, </a:t>
            </a:r>
            <a:endParaRPr lang="fr-CA" sz="2000" dirty="0" smtClean="0"/>
          </a:p>
          <a:p>
            <a:pPr marL="342900" indent="-342900">
              <a:buFont typeface="Arial" pitchFamily="34" charset="0"/>
              <a:buChar char="•"/>
            </a:pPr>
            <a:endParaRPr lang="fr-CA" sz="200" dirty="0" smtClean="0"/>
          </a:p>
          <a:p>
            <a:pPr marL="342900" indent="-342900">
              <a:buFont typeface="Arial" pitchFamily="34" charset="0"/>
              <a:buChar char="•"/>
            </a:pPr>
            <a:r>
              <a:rPr lang="fr-CA" sz="2000" dirty="0" smtClean="0"/>
              <a:t>le </a:t>
            </a:r>
            <a:r>
              <a:rPr lang="fr-CA" sz="2000" dirty="0"/>
              <a:t>cadre de travail agréable, </a:t>
            </a:r>
            <a:endParaRPr lang="fr-CA" sz="2000" dirty="0" smtClean="0"/>
          </a:p>
          <a:p>
            <a:pPr marL="342900" indent="-342900">
              <a:buFont typeface="Arial" pitchFamily="34" charset="0"/>
              <a:buChar char="•"/>
            </a:pPr>
            <a:endParaRPr lang="fr-CA" sz="200" dirty="0" smtClean="0"/>
          </a:p>
          <a:p>
            <a:pPr marL="342900" indent="-342900">
              <a:buFont typeface="Arial" pitchFamily="34" charset="0"/>
              <a:buChar char="•"/>
            </a:pPr>
            <a:r>
              <a:rPr lang="fr-CA" sz="2000" dirty="0" smtClean="0"/>
              <a:t>le </a:t>
            </a:r>
            <a:r>
              <a:rPr lang="fr-CA" sz="2000" dirty="0"/>
              <a:t>manque de capitaux, l’insuffisance d’organisme d’appui</a:t>
            </a:r>
            <a:r>
              <a:rPr lang="fr-CA" sz="2000" dirty="0" smtClean="0"/>
              <a:t>.</a:t>
            </a:r>
          </a:p>
          <a:p>
            <a:pPr marL="342900" indent="-342900">
              <a:buFont typeface="Arial" pitchFamily="34" charset="0"/>
              <a:buChar char="•"/>
            </a:pPr>
            <a:endParaRPr lang="fr-CA" sz="2000" dirty="0" smtClean="0"/>
          </a:p>
          <a:p>
            <a:pPr marL="342900" indent="-342900">
              <a:buFont typeface="Arial" pitchFamily="34" charset="0"/>
              <a:buChar char="•"/>
            </a:pPr>
            <a:endParaRPr lang="fr-CA" sz="2000" dirty="0"/>
          </a:p>
          <a:p>
            <a:endParaRPr lang="fr-CA" sz="2000" dirty="0"/>
          </a:p>
          <a:p>
            <a:r>
              <a:rPr lang="fr-FR" sz="2000" dirty="0" smtClean="0"/>
              <a:t>Source: </a:t>
            </a:r>
            <a:r>
              <a:rPr lang="fr-CA" sz="2000" u="sng" dirty="0" smtClean="0">
                <a:hlinkClick r:id="rId2"/>
              </a:rPr>
              <a:t>http</a:t>
            </a:r>
            <a:r>
              <a:rPr lang="fr-CA" sz="2000" u="sng" dirty="0">
                <a:hlinkClick r:id="rId2"/>
              </a:rPr>
              <a:t>://www.refer.mg/cours/analyse-projet/mod1/entrepreneuriat.htm</a:t>
            </a:r>
            <a:endParaRPr lang="en-CA" sz="2000" dirty="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4</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r>
              <a:rPr lang="fr-CA" sz="2800" b="1" dirty="0"/>
              <a:t>Quelle est la base indispensable pour devenir entrepreneur?</a:t>
            </a:r>
            <a:endParaRPr lang="en-CA" sz="2800" b="1" dirty="0"/>
          </a:p>
        </p:txBody>
      </p:sp>
    </p:spTree>
    <p:extLst>
      <p:ext uri="{BB962C8B-B14F-4D97-AF65-F5344CB8AC3E}">
        <p14:creationId xmlns:p14="http://schemas.microsoft.com/office/powerpoint/2010/main" xmlns="" val="2454457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20688"/>
            <a:ext cx="9144000" cy="6048672"/>
          </a:xfrm>
          <a:prstGeom prst="rect">
            <a:avLst/>
          </a:prstGeom>
        </p:spPr>
        <p:txBody>
          <a:bodyPr>
            <a:normAutofit/>
          </a:bodyPr>
          <a:lstStyle/>
          <a:p>
            <a:pPr algn="ctr"/>
            <a:r>
              <a:rPr lang="fr-CA" sz="2000" b="1" u="sng" dirty="0" smtClean="0"/>
              <a:t>Concept de l’Entrepreneuriat</a:t>
            </a:r>
          </a:p>
          <a:p>
            <a:endParaRPr lang="fr-CA" sz="1600" dirty="0" smtClean="0"/>
          </a:p>
          <a:p>
            <a:pPr marL="342900" indent="-342900" algn="just">
              <a:buFont typeface="Arial" pitchFamily="34" charset="0"/>
              <a:buChar char="•"/>
            </a:pPr>
            <a:r>
              <a:rPr lang="fr-CA" sz="2000" dirty="0" smtClean="0"/>
              <a:t>« </a:t>
            </a:r>
            <a:r>
              <a:rPr lang="fr-CA" sz="2000" dirty="0"/>
              <a:t>processus par lequel des </a:t>
            </a:r>
            <a:r>
              <a:rPr lang="fr-CA" sz="2000" b="1" dirty="0"/>
              <a:t>opportunités à </a:t>
            </a:r>
            <a:r>
              <a:rPr lang="fr-CA" sz="2000" b="1" dirty="0" smtClean="0"/>
              <a:t>créer</a:t>
            </a:r>
            <a:r>
              <a:rPr lang="fr-CA" sz="2000" dirty="0" smtClean="0"/>
              <a:t> </a:t>
            </a:r>
            <a:r>
              <a:rPr lang="fr-CA" sz="2000" dirty="0"/>
              <a:t>des produits et des services futurs </a:t>
            </a:r>
            <a:r>
              <a:rPr lang="fr-CA" sz="2000" dirty="0" smtClean="0"/>
              <a:t>sont </a:t>
            </a:r>
            <a:r>
              <a:rPr lang="fr-CA" sz="2000" dirty="0"/>
              <a:t>découvertes, évaluées et exploitées. </a:t>
            </a:r>
            <a:r>
              <a:rPr lang="fr-CA" sz="2000" dirty="0" smtClean="0"/>
              <a:t>»</a:t>
            </a:r>
          </a:p>
          <a:p>
            <a:pPr algn="just"/>
            <a:endParaRPr lang="fr-CA" sz="1500" dirty="0"/>
          </a:p>
          <a:p>
            <a:pPr marL="342900" indent="-342900" algn="just">
              <a:buFont typeface="Arial" pitchFamily="34" charset="0"/>
              <a:buChar char="•"/>
            </a:pPr>
            <a:r>
              <a:rPr lang="fr-CA" sz="2000" dirty="0" smtClean="0"/>
              <a:t>Individu </a:t>
            </a:r>
            <a:r>
              <a:rPr lang="fr-CA" sz="2000" dirty="0"/>
              <a:t>capable de </a:t>
            </a:r>
            <a:r>
              <a:rPr lang="fr-CA" sz="2000" dirty="0" smtClean="0"/>
              <a:t>découvrir </a:t>
            </a:r>
            <a:r>
              <a:rPr lang="fr-CA" sz="2000" dirty="0"/>
              <a:t>des ressources sous-évaluées par des détenteurs qu’il rachète et combine pour les </a:t>
            </a:r>
            <a:r>
              <a:rPr lang="fr-CA" sz="2000" dirty="0" smtClean="0"/>
              <a:t>revendre </a:t>
            </a:r>
            <a:r>
              <a:rPr lang="fr-CA" sz="2000" dirty="0"/>
              <a:t>en produits ou services « </a:t>
            </a:r>
            <a:r>
              <a:rPr lang="fr-CA" sz="2000" dirty="0" err="1"/>
              <a:t>sur-évalués</a:t>
            </a:r>
            <a:r>
              <a:rPr lang="fr-CA" sz="2000" dirty="0"/>
              <a:t> » par des acquéreurs. </a:t>
            </a:r>
            <a:endParaRPr lang="fr-CA" sz="2000" dirty="0" smtClean="0"/>
          </a:p>
          <a:p>
            <a:pPr marL="342900" indent="-342900" algn="just">
              <a:buFont typeface="Arial" pitchFamily="34" charset="0"/>
              <a:buChar char="•"/>
            </a:pPr>
            <a:endParaRPr lang="fr-CA" sz="1500" dirty="0"/>
          </a:p>
          <a:p>
            <a:pPr marL="342900" indent="-342900" algn="just">
              <a:buFont typeface="Arial" pitchFamily="34" charset="0"/>
              <a:buChar char="•"/>
            </a:pPr>
            <a:r>
              <a:rPr lang="fr-CA" sz="2000" dirty="0" smtClean="0"/>
              <a:t>L’opportunité </a:t>
            </a:r>
            <a:r>
              <a:rPr lang="fr-CA" sz="2000" dirty="0"/>
              <a:t>est à la base  une </a:t>
            </a:r>
            <a:r>
              <a:rPr lang="fr-CA" sz="2000" b="1" dirty="0"/>
              <a:t>nouvelle information profitable </a:t>
            </a:r>
            <a:r>
              <a:rPr lang="fr-CA" sz="2000" dirty="0"/>
              <a:t>auquel </a:t>
            </a:r>
            <a:r>
              <a:rPr lang="fr-CA" sz="2000" dirty="0" smtClean="0"/>
              <a:t>un individu </a:t>
            </a:r>
            <a:r>
              <a:rPr lang="fr-CA" sz="2000" dirty="0"/>
              <a:t>accède à deux </a:t>
            </a:r>
            <a:r>
              <a:rPr lang="fr-CA" sz="2000" dirty="0" smtClean="0"/>
              <a:t>conditions:</a:t>
            </a:r>
          </a:p>
          <a:p>
            <a:pPr marL="342900" indent="-342900" algn="just">
              <a:buFont typeface="Arial" pitchFamily="34" charset="0"/>
              <a:buChar char="•"/>
            </a:pPr>
            <a:endParaRPr lang="fr-CA" sz="600" dirty="0" smtClean="0"/>
          </a:p>
          <a:p>
            <a:pPr marL="1371600" lvl="2" indent="-457200" algn="just">
              <a:buAutoNum type="arabicPeriod"/>
            </a:pPr>
            <a:r>
              <a:rPr lang="fr-CA" sz="2000" dirty="0" smtClean="0"/>
              <a:t>Détient </a:t>
            </a:r>
            <a:r>
              <a:rPr lang="fr-CA" sz="2000" dirty="0"/>
              <a:t>des </a:t>
            </a:r>
            <a:r>
              <a:rPr lang="fr-CA" sz="2000" b="1" dirty="0"/>
              <a:t>connaissances antérieures </a:t>
            </a:r>
            <a:r>
              <a:rPr lang="fr-CA" sz="2000" b="1" dirty="0" smtClean="0"/>
              <a:t>complémentaires </a:t>
            </a:r>
            <a:r>
              <a:rPr lang="fr-CA" sz="2000" dirty="0"/>
              <a:t>à cette information et qui permettent de la </a:t>
            </a:r>
            <a:r>
              <a:rPr lang="fr-CA" sz="2000" dirty="0" smtClean="0"/>
              <a:t>révéler</a:t>
            </a:r>
          </a:p>
          <a:p>
            <a:pPr marL="1371600" lvl="2" indent="-457200" algn="just">
              <a:buAutoNum type="arabicPeriod"/>
            </a:pPr>
            <a:r>
              <a:rPr lang="fr-CA" sz="2000" dirty="0" smtClean="0"/>
              <a:t>Possède </a:t>
            </a:r>
            <a:r>
              <a:rPr lang="fr-CA" sz="2000" dirty="0"/>
              <a:t>certaines </a:t>
            </a:r>
            <a:r>
              <a:rPr lang="fr-CA" sz="2000" b="1" dirty="0"/>
              <a:t>propriétés cognitives pour l’évaluer</a:t>
            </a:r>
            <a:r>
              <a:rPr lang="fr-CA" sz="2000" dirty="0"/>
              <a:t>. </a:t>
            </a:r>
            <a:endParaRPr lang="fr-CA" sz="2000" dirty="0" smtClean="0"/>
          </a:p>
          <a:p>
            <a:pPr marL="342900" indent="-342900">
              <a:buFont typeface="Arial" pitchFamily="34" charset="0"/>
              <a:buChar char="•"/>
            </a:pPr>
            <a:endParaRPr lang="fr-CA" sz="2000" dirty="0"/>
          </a:p>
          <a:p>
            <a:endParaRPr lang="fr-CA" sz="2000" dirty="0" smtClean="0"/>
          </a:p>
          <a:p>
            <a:endParaRPr lang="fr-CA" sz="2000" dirty="0" smtClean="0"/>
          </a:p>
          <a:p>
            <a:endParaRPr lang="fr-CA" sz="2000" dirty="0" smtClean="0"/>
          </a:p>
          <a:p>
            <a:r>
              <a:rPr lang="fr-CA" sz="1600" dirty="0" smtClean="0"/>
              <a:t>Source: </a:t>
            </a:r>
            <a:r>
              <a:rPr lang="fr-CA" sz="1600" u="sng" dirty="0" smtClean="0">
                <a:hlinkClick r:id="rId2"/>
              </a:rPr>
              <a:t>http</a:t>
            </a:r>
            <a:r>
              <a:rPr lang="fr-CA" sz="1600" u="sng" dirty="0">
                <a:hlinkClick r:id="rId2"/>
              </a:rPr>
              <a:t>://web.hec.ca/airepme/images/File/2006/094_Lescompetencesentrepreneurales.pdf</a:t>
            </a:r>
            <a:endParaRPr lang="en-CA" sz="1600" dirty="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5</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r>
              <a:rPr lang="fr-CA" sz="2800" b="1" dirty="0"/>
              <a:t>Quelle est la base indispensable pour devenir entrepreneur?</a:t>
            </a:r>
            <a:endParaRPr lang="en-CA" sz="2800" b="1" dirty="0"/>
          </a:p>
        </p:txBody>
      </p:sp>
      <p:sp>
        <p:nvSpPr>
          <p:cNvPr id="5" name="ZoneTexte 4"/>
          <p:cNvSpPr txBox="1"/>
          <p:nvPr/>
        </p:nvSpPr>
        <p:spPr>
          <a:xfrm>
            <a:off x="432048" y="5157192"/>
            <a:ext cx="8316416" cy="646331"/>
          </a:xfrm>
          <a:prstGeom prst="rect">
            <a:avLst/>
          </a:prstGeom>
          <a:noFill/>
          <a:ln w="19050">
            <a:solidFill>
              <a:srgbClr val="00B050"/>
            </a:solidFill>
          </a:ln>
        </p:spPr>
        <p:txBody>
          <a:bodyPr wrap="square" rtlCol="0">
            <a:spAutoFit/>
          </a:bodyPr>
          <a:lstStyle/>
          <a:p>
            <a:pPr algn="ctr"/>
            <a:r>
              <a:rPr lang="fr-CA" b="1" dirty="0" smtClean="0"/>
              <a:t>La détention de cette information déclenche une vision entrepreneuriale : </a:t>
            </a:r>
          </a:p>
          <a:p>
            <a:pPr algn="ctr"/>
            <a:r>
              <a:rPr lang="fr-CA" b="1" dirty="0" smtClean="0"/>
              <a:t>un projet d’exploitation de cette opportunité.</a:t>
            </a:r>
            <a:endParaRPr lang="en-CA" b="1" dirty="0" smtClean="0"/>
          </a:p>
        </p:txBody>
      </p:sp>
    </p:spTree>
    <p:extLst>
      <p:ext uri="{BB962C8B-B14F-4D97-AF65-F5344CB8AC3E}">
        <p14:creationId xmlns:p14="http://schemas.microsoft.com/office/powerpoint/2010/main" xmlns="" val="1807973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20688"/>
            <a:ext cx="9144000" cy="6048672"/>
          </a:xfrm>
          <a:prstGeom prst="rect">
            <a:avLst/>
          </a:prstGeom>
        </p:spPr>
        <p:txBody>
          <a:bodyPr>
            <a:normAutofit/>
          </a:bodyPr>
          <a:lstStyle/>
          <a:p>
            <a:endParaRPr lang="fr-CA" sz="2000" dirty="0" smtClean="0"/>
          </a:p>
          <a:p>
            <a:endParaRPr lang="fr-CA" sz="2000" dirty="0" smtClean="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6</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pPr algn="ctr"/>
            <a:r>
              <a:rPr lang="fr-CA" sz="2800" b="1" dirty="0" smtClean="0"/>
              <a:t>Parcours planifié?</a:t>
            </a:r>
            <a:endParaRPr lang="en-CA" sz="2800" b="1"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548680"/>
            <a:ext cx="4896544" cy="3043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836712"/>
            <a:ext cx="3925710" cy="2393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3651399"/>
            <a:ext cx="3168352" cy="3161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95936" y="3691386"/>
            <a:ext cx="4752528" cy="3059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1803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20688"/>
            <a:ext cx="9144000" cy="6048672"/>
          </a:xfrm>
          <a:prstGeom prst="rect">
            <a:avLst/>
          </a:prstGeom>
        </p:spPr>
        <p:txBody>
          <a:bodyPr>
            <a:normAutofit/>
          </a:bodyPr>
          <a:lstStyle/>
          <a:p>
            <a:endParaRPr lang="fr-CA" sz="2000" dirty="0" smtClean="0"/>
          </a:p>
          <a:p>
            <a:endParaRPr lang="fr-CA" sz="2000" dirty="0" smtClean="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7</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pPr algn="ctr"/>
            <a:r>
              <a:rPr lang="fr-CA" sz="2800" b="1" dirty="0" smtClean="0"/>
              <a:t>Quelles sont les difficultés rencontrées?</a:t>
            </a:r>
            <a:endParaRPr lang="en-CA" sz="2800" b="1" dirty="0"/>
          </a:p>
        </p:txBody>
      </p:sp>
      <p:sp>
        <p:nvSpPr>
          <p:cNvPr id="5" name="Content Placeholder 2"/>
          <p:cNvSpPr txBox="1">
            <a:spLocks/>
          </p:cNvSpPr>
          <p:nvPr/>
        </p:nvSpPr>
        <p:spPr>
          <a:xfrm>
            <a:off x="1907704" y="1844824"/>
            <a:ext cx="5112568" cy="3240360"/>
          </a:xfrm>
          <a:prstGeom prst="rect">
            <a:avLst/>
          </a:prstGeom>
        </p:spPr>
        <p:txBody>
          <a:bodyPr>
            <a:normAutofit lnSpcReduction="10000"/>
          </a:bodyPr>
          <a:lstStyle/>
          <a:p>
            <a:pPr marL="342900" indent="-342900">
              <a:buFont typeface="Arial" pitchFamily="34" charset="0"/>
              <a:buChar char="•"/>
            </a:pPr>
            <a:r>
              <a:rPr lang="fr-CA" sz="3000" dirty="0" smtClean="0"/>
              <a:t>Crédibilité</a:t>
            </a:r>
          </a:p>
          <a:p>
            <a:pPr marL="342900" indent="-342900">
              <a:buFont typeface="Arial" pitchFamily="34" charset="0"/>
              <a:buChar char="•"/>
            </a:pPr>
            <a:endParaRPr lang="fr-CA" sz="3000" dirty="0" smtClean="0"/>
          </a:p>
          <a:p>
            <a:pPr marL="342900" indent="-342900">
              <a:buFont typeface="Arial" pitchFamily="34" charset="0"/>
              <a:buChar char="•"/>
            </a:pPr>
            <a:r>
              <a:rPr lang="fr-FR" sz="3000" dirty="0" err="1" smtClean="0"/>
              <a:t>Speak</a:t>
            </a:r>
            <a:r>
              <a:rPr lang="fr-FR" sz="3000" dirty="0" smtClean="0"/>
              <a:t> English ?</a:t>
            </a:r>
            <a:endParaRPr lang="fr-CA" sz="3000" dirty="0" smtClean="0"/>
          </a:p>
          <a:p>
            <a:pPr marL="342900" indent="-342900">
              <a:buFont typeface="Arial" pitchFamily="34" charset="0"/>
              <a:buChar char="•"/>
            </a:pPr>
            <a:endParaRPr lang="fr-CA" sz="3000" dirty="0" smtClean="0"/>
          </a:p>
          <a:p>
            <a:pPr marL="342900" indent="-342900">
              <a:buFont typeface="Arial" pitchFamily="34" charset="0"/>
              <a:buChar char="•"/>
            </a:pPr>
            <a:r>
              <a:rPr lang="fr-FR" sz="3000" dirty="0" smtClean="0"/>
              <a:t>Éduquer investisseurs</a:t>
            </a:r>
            <a:endParaRPr lang="fr-CA" sz="3000" dirty="0" smtClean="0"/>
          </a:p>
          <a:p>
            <a:pPr marL="342900" indent="-342900">
              <a:buFont typeface="Arial" pitchFamily="34" charset="0"/>
              <a:buChar char="•"/>
            </a:pPr>
            <a:endParaRPr lang="fr-CA" sz="3000" dirty="0" smtClean="0"/>
          </a:p>
          <a:p>
            <a:pPr marL="342900" indent="-342900">
              <a:buFont typeface="Arial" pitchFamily="34" charset="0"/>
              <a:buChar char="•"/>
            </a:pPr>
            <a:r>
              <a:rPr lang="fr-CA" sz="3000" dirty="0" smtClean="0"/>
              <a:t>Financement</a:t>
            </a:r>
          </a:p>
          <a:p>
            <a:pPr marL="342900" indent="-342900">
              <a:buFont typeface="Arial" pitchFamily="34" charset="0"/>
              <a:buChar char="•"/>
            </a:pPr>
            <a:endParaRPr lang="fr-CA" sz="2000" dirty="0" smtClean="0"/>
          </a:p>
          <a:p>
            <a:pPr marL="342900" indent="-342900">
              <a:buFont typeface="Arial" pitchFamily="34" charset="0"/>
              <a:buChar char="•"/>
            </a:pPr>
            <a:endParaRPr lang="fr-CA" sz="2000" dirty="0" smtClean="0"/>
          </a:p>
        </p:txBody>
      </p:sp>
    </p:spTree>
    <p:extLst>
      <p:ext uri="{BB962C8B-B14F-4D97-AF65-F5344CB8AC3E}">
        <p14:creationId xmlns:p14="http://schemas.microsoft.com/office/powerpoint/2010/main" xmlns="" val="1740012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8</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pPr algn="ctr"/>
            <a:r>
              <a:rPr lang="fr-CA" sz="2800" b="1" dirty="0" smtClean="0"/>
              <a:t>Est-ce qu’on manque d’informations stratégiques?</a:t>
            </a:r>
            <a:endParaRPr lang="en-CA" sz="2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786" y="876499"/>
            <a:ext cx="9005717" cy="2696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ZoneTexte 2"/>
          <p:cNvSpPr txBox="1"/>
          <p:nvPr/>
        </p:nvSpPr>
        <p:spPr>
          <a:xfrm>
            <a:off x="144016" y="539388"/>
            <a:ext cx="8892480" cy="369332"/>
          </a:xfrm>
          <a:prstGeom prst="rect">
            <a:avLst/>
          </a:prstGeom>
          <a:noFill/>
        </p:spPr>
        <p:txBody>
          <a:bodyPr wrap="square" rtlCol="0">
            <a:spAutoFit/>
          </a:bodyPr>
          <a:lstStyle/>
          <a:p>
            <a:r>
              <a:rPr lang="fr-CA" b="1" dirty="0"/>
              <a:t>SIGEOM est un système d'information </a:t>
            </a:r>
            <a:r>
              <a:rPr lang="fr-CA" b="1" dirty="0" err="1"/>
              <a:t>géominière</a:t>
            </a:r>
            <a:r>
              <a:rPr lang="fr-CA" b="1" dirty="0"/>
              <a:t> à référence spatiale unique en son genre.</a:t>
            </a:r>
            <a:endParaRPr lang="fr-CA"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3952108"/>
            <a:ext cx="4968552" cy="2861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lèche à angle droit 6"/>
          <p:cNvSpPr/>
          <p:nvPr/>
        </p:nvSpPr>
        <p:spPr>
          <a:xfrm rot="5400000">
            <a:off x="828716" y="3718164"/>
            <a:ext cx="850392" cy="73152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p:cNvSpPr txBox="1"/>
          <p:nvPr/>
        </p:nvSpPr>
        <p:spPr>
          <a:xfrm>
            <a:off x="2523053" y="3585536"/>
            <a:ext cx="3737853" cy="369332"/>
          </a:xfrm>
          <a:prstGeom prst="rect">
            <a:avLst/>
          </a:prstGeom>
          <a:noFill/>
        </p:spPr>
        <p:txBody>
          <a:bodyPr wrap="square" rtlCol="0">
            <a:spAutoFit/>
          </a:bodyPr>
          <a:lstStyle/>
          <a:p>
            <a:r>
              <a:rPr lang="fr-CA" b="1" dirty="0" smtClean="0"/>
              <a:t>GESTIM – Gestion des titres miniers</a:t>
            </a:r>
            <a:endParaRPr lang="fr-CA" dirty="0"/>
          </a:p>
        </p:txBody>
      </p:sp>
    </p:spTree>
    <p:extLst>
      <p:ext uri="{BB962C8B-B14F-4D97-AF65-F5344CB8AC3E}">
        <p14:creationId xmlns:p14="http://schemas.microsoft.com/office/powerpoint/2010/main" xmlns="" val="2703694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20688"/>
            <a:ext cx="9144000" cy="6048672"/>
          </a:xfrm>
          <a:prstGeom prst="rect">
            <a:avLst/>
          </a:prstGeom>
        </p:spPr>
        <p:txBody>
          <a:bodyPr>
            <a:normAutofit/>
          </a:bodyPr>
          <a:lstStyle/>
          <a:p>
            <a:endParaRPr lang="fr-CA" sz="2000" dirty="0" smtClean="0"/>
          </a:p>
          <a:p>
            <a:endParaRPr lang="fr-CA" sz="2000" dirty="0" smtClean="0"/>
          </a:p>
        </p:txBody>
      </p:sp>
      <p:sp>
        <p:nvSpPr>
          <p:cNvPr id="2" name="Espace réservé du numéro de diapositive 1"/>
          <p:cNvSpPr>
            <a:spLocks noGrp="1"/>
          </p:cNvSpPr>
          <p:nvPr>
            <p:ph type="sldNum" sz="quarter" idx="12"/>
          </p:nvPr>
        </p:nvSpPr>
        <p:spPr>
          <a:xfrm>
            <a:off x="7046912" y="6520259"/>
            <a:ext cx="2133600" cy="365125"/>
          </a:xfrm>
        </p:spPr>
        <p:txBody>
          <a:bodyPr/>
          <a:lstStyle/>
          <a:p>
            <a:pPr>
              <a:defRPr/>
            </a:pPr>
            <a:fld id="{F9E05238-EE5D-458A-B6D1-5EFC2ADB8E78}" type="slidenum">
              <a:rPr lang="en-US" b="1" smtClean="0">
                <a:solidFill>
                  <a:schemeClr val="tx1"/>
                </a:solidFill>
              </a:rPr>
              <a:pPr>
                <a:defRPr/>
              </a:pPr>
              <a:t>9</a:t>
            </a:fld>
            <a:endParaRPr lang="en-US" b="1" dirty="0">
              <a:solidFill>
                <a:schemeClr val="tx1"/>
              </a:solidFill>
            </a:endParaRPr>
          </a:p>
        </p:txBody>
      </p:sp>
      <p:sp>
        <p:nvSpPr>
          <p:cNvPr id="8" name="TextBox 4"/>
          <p:cNvSpPr txBox="1"/>
          <p:nvPr/>
        </p:nvSpPr>
        <p:spPr>
          <a:xfrm>
            <a:off x="0" y="-27384"/>
            <a:ext cx="9144000" cy="523220"/>
          </a:xfrm>
          <a:prstGeom prst="rect">
            <a:avLst/>
          </a:prstGeom>
          <a:solidFill>
            <a:srgbClr val="00B0F0"/>
          </a:solidFill>
        </p:spPr>
        <p:txBody>
          <a:bodyPr>
            <a:spAutoFit/>
          </a:bodyPr>
          <a:lstStyle/>
          <a:p>
            <a:pPr algn="ctr"/>
            <a:r>
              <a:rPr lang="fr-CA" sz="2800" b="1" dirty="0" smtClean="0"/>
              <a:t>Est-ce qu’on manque de moyens humains?</a:t>
            </a:r>
            <a:endParaRPr lang="en-CA" sz="2800" b="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46502" y="1030946"/>
            <a:ext cx="2247900"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87592" y="1124744"/>
            <a:ext cx="3057525"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68580" y="2392495"/>
            <a:ext cx="2495550"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65967" y="2278782"/>
            <a:ext cx="2070653" cy="1078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71534" y="3687148"/>
            <a:ext cx="1859517" cy="8989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51506" y="5171788"/>
            <a:ext cx="2344630" cy="1418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64760" y="3625844"/>
            <a:ext cx="2414479" cy="1198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51520" y="2204864"/>
            <a:ext cx="2394990" cy="5955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23528" y="908720"/>
            <a:ext cx="2088232" cy="903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33736" y="4978561"/>
            <a:ext cx="2206916" cy="918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7" name="Picture 13"/>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58042" y="3356992"/>
            <a:ext cx="1981945" cy="1249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9746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639</Words>
  <Application>Microsoft Office PowerPoint</Application>
  <PresentationFormat>Affichage à l'écran (4:3)</PresentationFormat>
  <Paragraphs>175</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 Britt</dc:creator>
  <cp:lastModifiedBy>ROY_DE</cp:lastModifiedBy>
  <cp:revision>37</cp:revision>
  <cp:lastPrinted>2012-03-29T02:22:07Z</cp:lastPrinted>
  <dcterms:created xsi:type="dcterms:W3CDTF">2012-03-28T15:10:27Z</dcterms:created>
  <dcterms:modified xsi:type="dcterms:W3CDTF">2012-06-28T13:20:20Z</dcterms:modified>
</cp:coreProperties>
</file>