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7"/>
  </p:notesMasterIdLst>
  <p:handoutMasterIdLst>
    <p:handoutMasterId r:id="rId28"/>
  </p:handoutMasterIdLst>
  <p:sldIdLst>
    <p:sldId id="452" r:id="rId2"/>
    <p:sldId id="478" r:id="rId3"/>
    <p:sldId id="473" r:id="rId4"/>
    <p:sldId id="454" r:id="rId5"/>
    <p:sldId id="453" r:id="rId6"/>
    <p:sldId id="455" r:id="rId7"/>
    <p:sldId id="464" r:id="rId8"/>
    <p:sldId id="458" r:id="rId9"/>
    <p:sldId id="459" r:id="rId10"/>
    <p:sldId id="460" r:id="rId11"/>
    <p:sldId id="461" r:id="rId12"/>
    <p:sldId id="467" r:id="rId13"/>
    <p:sldId id="475" r:id="rId14"/>
    <p:sldId id="463" r:id="rId15"/>
    <p:sldId id="457" r:id="rId16"/>
    <p:sldId id="465" r:id="rId17"/>
    <p:sldId id="468" r:id="rId18"/>
    <p:sldId id="469" r:id="rId19"/>
    <p:sldId id="477" r:id="rId20"/>
    <p:sldId id="470" r:id="rId21"/>
    <p:sldId id="471" r:id="rId22"/>
    <p:sldId id="472" r:id="rId23"/>
    <p:sldId id="479" r:id="rId24"/>
    <p:sldId id="480" r:id="rId25"/>
    <p:sldId id="462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CC"/>
    <a:srgbClr val="FFCCFF"/>
    <a:srgbClr val="CC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45" autoAdjust="0"/>
    <p:restoredTop sz="80284" autoAdjust="0"/>
  </p:normalViewPr>
  <p:slideViewPr>
    <p:cSldViewPr>
      <p:cViewPr varScale="1">
        <p:scale>
          <a:sx n="44" d="100"/>
          <a:sy n="44" d="100"/>
        </p:scale>
        <p:origin x="-10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176"/>
    </p:cViewPr>
  </p:sorterViewPr>
  <p:notesViewPr>
    <p:cSldViewPr>
      <p:cViewPr varScale="1">
        <p:scale>
          <a:sx n="58" d="100"/>
          <a:sy n="58" d="100"/>
        </p:scale>
        <p:origin x="-2532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\transfert\Temp_Am&#233;\D&#233;penses-Virginia-Partenaires-Baie%20Ja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-g%20nord\Baie%20James\Pr&#233;sentation-Paul\D&#233;penses%20Virginia-Partenaires-Baie%20James-regroup&#233;_1994-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55198848319758E-2"/>
          <c:y val="2.2832945367690337E-2"/>
          <c:w val="0.90109732633785744"/>
          <c:h val="0.92564694451753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VIRGINIA</c:v>
                </c:pt>
              </c:strCache>
            </c:strRef>
          </c:tx>
          <c:invertIfNegative val="0"/>
          <c:cat>
            <c:numRef>
              <c:f>Feuil1!$A$2:$A$19</c:f>
              <c:numCache>
                <c:formatCode>General</c:formatCode>
                <c:ptCount val="1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</c:numCache>
            </c:numRef>
          </c:cat>
          <c:val>
            <c:numRef>
              <c:f>Feuil1!$B$2:$B$19</c:f>
              <c:numCache>
                <c:formatCode>"$"#,##0_);\("$"#,##0\)</c:formatCode>
                <c:ptCount val="18"/>
                <c:pt idx="0">
                  <c:v>233000</c:v>
                </c:pt>
                <c:pt idx="1">
                  <c:v>1137000</c:v>
                </c:pt>
                <c:pt idx="2">
                  <c:v>2461000</c:v>
                </c:pt>
                <c:pt idx="3">
                  <c:v>4859000</c:v>
                </c:pt>
                <c:pt idx="4">
                  <c:v>2473000</c:v>
                </c:pt>
                <c:pt idx="5">
                  <c:v>958000</c:v>
                </c:pt>
                <c:pt idx="6">
                  <c:v>1450000</c:v>
                </c:pt>
                <c:pt idx="7">
                  <c:v>584000</c:v>
                </c:pt>
                <c:pt idx="8">
                  <c:v>1068000</c:v>
                </c:pt>
                <c:pt idx="9">
                  <c:v>2212000</c:v>
                </c:pt>
                <c:pt idx="10">
                  <c:v>7588000</c:v>
                </c:pt>
                <c:pt idx="11">
                  <c:v>15187000</c:v>
                </c:pt>
                <c:pt idx="12">
                  <c:v>2967000</c:v>
                </c:pt>
                <c:pt idx="13">
                  <c:v>8824000</c:v>
                </c:pt>
                <c:pt idx="14">
                  <c:v>14554000</c:v>
                </c:pt>
                <c:pt idx="15">
                  <c:v>4616000</c:v>
                </c:pt>
                <c:pt idx="16">
                  <c:v>9040000</c:v>
                </c:pt>
                <c:pt idx="17">
                  <c:v>12500000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PARTENAIRES</c:v>
                </c:pt>
              </c:strCache>
            </c:strRef>
          </c:tx>
          <c:invertIfNegative val="0"/>
          <c:cat>
            <c:numRef>
              <c:f>Feuil1!$A$2:$A$19</c:f>
              <c:numCache>
                <c:formatCode>General</c:formatCode>
                <c:ptCount val="1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</c:numCache>
            </c:numRef>
          </c:cat>
          <c:val>
            <c:numRef>
              <c:f>Feuil1!$C$2:$C$19</c:f>
              <c:numCache>
                <c:formatCode>"$"#,##0_);\("$"#,##0\)</c:formatCode>
                <c:ptCount val="18"/>
                <c:pt idx="0">
                  <c:v>0</c:v>
                </c:pt>
                <c:pt idx="1">
                  <c:v>100000</c:v>
                </c:pt>
                <c:pt idx="2">
                  <c:v>109000</c:v>
                </c:pt>
                <c:pt idx="3">
                  <c:v>121000</c:v>
                </c:pt>
                <c:pt idx="4">
                  <c:v>859000</c:v>
                </c:pt>
                <c:pt idx="5">
                  <c:v>333000</c:v>
                </c:pt>
                <c:pt idx="6">
                  <c:v>1628000</c:v>
                </c:pt>
                <c:pt idx="7">
                  <c:v>1862000</c:v>
                </c:pt>
                <c:pt idx="8">
                  <c:v>1834000</c:v>
                </c:pt>
                <c:pt idx="9">
                  <c:v>2148000</c:v>
                </c:pt>
                <c:pt idx="10">
                  <c:v>1541000</c:v>
                </c:pt>
                <c:pt idx="11">
                  <c:v>1601000</c:v>
                </c:pt>
                <c:pt idx="12">
                  <c:v>2491000</c:v>
                </c:pt>
                <c:pt idx="13">
                  <c:v>11531000</c:v>
                </c:pt>
                <c:pt idx="14">
                  <c:v>10518000</c:v>
                </c:pt>
                <c:pt idx="15">
                  <c:v>1790000</c:v>
                </c:pt>
                <c:pt idx="16">
                  <c:v>2558000</c:v>
                </c:pt>
                <c:pt idx="17">
                  <c:v>4916000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765312"/>
        <c:axId val="79446016"/>
      </c:barChart>
      <c:catAx>
        <c:axId val="9876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446016"/>
        <c:crosses val="autoZero"/>
        <c:auto val="1"/>
        <c:lblAlgn val="ctr"/>
        <c:lblOffset val="100"/>
        <c:noMultiLvlLbl val="0"/>
      </c:catAx>
      <c:valAx>
        <c:axId val="79446016"/>
        <c:scaling>
          <c:orientation val="minMax"/>
        </c:scaling>
        <c:delete val="0"/>
        <c:axPos val="l"/>
        <c:majorGridlines/>
        <c:numFmt formatCode="&quot;$&quot;#,##0_);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fr-FR"/>
          </a:p>
        </c:txPr>
        <c:crossAx val="9876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42752867570388"/>
          <c:y val="0.53684739793129976"/>
          <c:w val="0.11784432055482115"/>
          <c:h val="8.67163532578996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671577343154691"/>
                  <c:y val="-0.18391805191017907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176699686732956"/>
                  <c:y val="9.105861767279090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(Feuil1!$A$19,Feuil1!$A$39)</c:f>
              <c:strCache>
                <c:ptCount val="2"/>
                <c:pt idx="0">
                  <c:v>VIRGINIA 1994-2010</c:v>
                </c:pt>
                <c:pt idx="1">
                  <c:v>PARTENAIRES 1994-2010</c:v>
                </c:pt>
              </c:strCache>
            </c:strRef>
          </c:cat>
          <c:val>
            <c:numRef>
              <c:f>(Feuil1!$P$19,Feuil1!$P$39)</c:f>
              <c:numCache>
                <c:formatCode>#,##0\ "$"</c:formatCode>
                <c:ptCount val="2"/>
                <c:pt idx="0">
                  <c:v>80741000</c:v>
                </c:pt>
                <c:pt idx="1">
                  <c:v>40651000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0.0349</cdr:x>
      <cdr:y>0.87617</cdr:y>
    </cdr:from>
    <cdr:to>
      <cdr:x>0.179</cdr:x>
      <cdr:y>0.94613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18766" y="5410672"/>
          <a:ext cx="1316308" cy="4320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1800" baseline="0" dirty="0">
              <a:solidFill>
                <a:schemeClr val="tx1"/>
              </a:solidFill>
              <a:latin typeface="Arial Narrow" pitchFamily="34" charset="0"/>
            </a:rPr>
            <a:t>233 000 $</a:t>
          </a:r>
        </a:p>
      </cdr:txBody>
    </cdr:sp>
  </cdr:relSizeAnchor>
  <cdr:relSizeAnchor xmlns:cdr="http://schemas.openxmlformats.org/drawingml/2006/chartDrawing">
    <cdr:from>
      <cdr:x>0.0822</cdr:x>
      <cdr:y>0.84119</cdr:y>
    </cdr:from>
    <cdr:to>
      <cdr:x>0.21322</cdr:x>
      <cdr:y>0.87935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750814" y="5194648"/>
          <a:ext cx="1196823" cy="2356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1 237 000 $</a:t>
          </a:r>
        </a:p>
      </cdr:txBody>
    </cdr:sp>
  </cdr:relSizeAnchor>
  <cdr:relSizeAnchor xmlns:cdr="http://schemas.openxmlformats.org/drawingml/2006/chartDrawing">
    <cdr:from>
      <cdr:x>0.13738</cdr:x>
      <cdr:y>0.80621</cdr:y>
    </cdr:from>
    <cdr:to>
      <cdr:x>0.2684</cdr:x>
      <cdr:y>0.84595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1254870" y="4978624"/>
          <a:ext cx="1196823" cy="24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2 570</a:t>
          </a:r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 000</a:t>
          </a:r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 $</a:t>
          </a:r>
        </a:p>
      </cdr:txBody>
    </cdr:sp>
  </cdr:relSizeAnchor>
  <cdr:relSizeAnchor xmlns:cdr="http://schemas.openxmlformats.org/drawingml/2006/chartDrawing">
    <cdr:from>
      <cdr:x>0.20833</cdr:x>
      <cdr:y>0.73624</cdr:y>
    </cdr:from>
    <cdr:to>
      <cdr:x>0.35056</cdr:x>
      <cdr:y>0.76804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02942" y="4546576"/>
          <a:ext cx="1299238" cy="196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4</a:t>
          </a:r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 980 000</a:t>
          </a:r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 $</a:t>
          </a:r>
        </a:p>
      </cdr:txBody>
    </cdr:sp>
  </cdr:relSizeAnchor>
  <cdr:relSizeAnchor xmlns:cdr="http://schemas.openxmlformats.org/drawingml/2006/chartDrawing">
    <cdr:from>
      <cdr:x>0.27139</cdr:x>
      <cdr:y>0.79455</cdr:y>
    </cdr:from>
    <cdr:to>
      <cdr:x>0.41364</cdr:x>
      <cdr:y>0.82793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2479006" y="4906616"/>
          <a:ext cx="1299402" cy="20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400" dirty="0">
              <a:solidFill>
                <a:schemeClr val="tx1"/>
              </a:solidFill>
              <a:latin typeface="Arial Narrow" pitchFamily="34" charset="0"/>
            </a:rPr>
            <a:t>3</a:t>
          </a:r>
          <a:r>
            <a:rPr lang="fr-CA" sz="1400" baseline="0" dirty="0">
              <a:solidFill>
                <a:schemeClr val="tx1"/>
              </a:solidFill>
              <a:latin typeface="Arial Narrow" pitchFamily="34" charset="0"/>
            </a:rPr>
            <a:t> 332 000</a:t>
          </a:r>
          <a:r>
            <a:rPr lang="fr-CA" sz="1400" dirty="0">
              <a:solidFill>
                <a:schemeClr val="tx1"/>
              </a:solidFill>
              <a:latin typeface="Arial Narrow" pitchFamily="34" charset="0"/>
            </a:rPr>
            <a:t> $</a:t>
          </a:r>
        </a:p>
      </cdr:txBody>
    </cdr:sp>
  </cdr:relSizeAnchor>
  <cdr:relSizeAnchor xmlns:cdr="http://schemas.openxmlformats.org/drawingml/2006/chartDrawing">
    <cdr:from>
      <cdr:x>0.31081</cdr:x>
      <cdr:y>0.86451</cdr:y>
    </cdr:from>
    <cdr:to>
      <cdr:x>0.45493</cdr:x>
      <cdr:y>0.89948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2839046" y="5338664"/>
          <a:ext cx="1316472" cy="21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400" dirty="0">
              <a:solidFill>
                <a:schemeClr val="tx1"/>
              </a:solidFill>
              <a:latin typeface="Arial Narrow" pitchFamily="34" charset="0"/>
            </a:rPr>
            <a:t>1</a:t>
          </a:r>
          <a:r>
            <a:rPr lang="fr-CA" sz="1400" baseline="0" dirty="0">
              <a:solidFill>
                <a:schemeClr val="tx1"/>
              </a:solidFill>
              <a:latin typeface="Arial Narrow" pitchFamily="34" charset="0"/>
            </a:rPr>
            <a:t> 291 000</a:t>
          </a:r>
          <a:r>
            <a:rPr lang="fr-CA" sz="1400" dirty="0">
              <a:solidFill>
                <a:schemeClr val="tx1"/>
              </a:solidFill>
              <a:latin typeface="Arial Narrow" pitchFamily="34" charset="0"/>
            </a:rPr>
            <a:t> $</a:t>
          </a:r>
        </a:p>
      </cdr:txBody>
    </cdr:sp>
  </cdr:relSizeAnchor>
  <cdr:relSizeAnchor xmlns:cdr="http://schemas.openxmlformats.org/drawingml/2006/chartDrawing">
    <cdr:from>
      <cdr:x>0.36599</cdr:x>
      <cdr:y>0.77122</cdr:y>
    </cdr:from>
    <cdr:to>
      <cdr:x>0.49888</cdr:x>
      <cdr:y>0.80621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3343102" y="4762600"/>
          <a:ext cx="1213892" cy="21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400" baseline="0" dirty="0">
              <a:solidFill>
                <a:schemeClr val="tx1"/>
              </a:solidFill>
              <a:latin typeface="Arial Narrow" pitchFamily="34" charset="0"/>
            </a:rPr>
            <a:t>3 078 000 $</a:t>
          </a:r>
        </a:p>
      </cdr:txBody>
    </cdr:sp>
  </cdr:relSizeAnchor>
  <cdr:relSizeAnchor xmlns:cdr="http://schemas.openxmlformats.org/drawingml/2006/chartDrawing">
    <cdr:from>
      <cdr:x>0.42117</cdr:x>
      <cdr:y>0.82953</cdr:y>
    </cdr:from>
    <cdr:to>
      <cdr:x>0.56529</cdr:x>
      <cdr:y>0.8645</cdr:y>
    </cdr:to>
    <cdr:sp macro="" textlink="">
      <cdr:nvSpPr>
        <cdr:cNvPr id="9" name="ZoneTexte 1"/>
        <cdr:cNvSpPr txBox="1"/>
      </cdr:nvSpPr>
      <cdr:spPr>
        <a:xfrm xmlns:a="http://schemas.openxmlformats.org/drawingml/2006/main">
          <a:off x="3847158" y="5122640"/>
          <a:ext cx="1316472" cy="215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400" dirty="0">
              <a:solidFill>
                <a:schemeClr val="tx1"/>
              </a:solidFill>
              <a:latin typeface="Arial Narrow" pitchFamily="34" charset="0"/>
            </a:rPr>
            <a:t>2</a:t>
          </a:r>
          <a:r>
            <a:rPr lang="fr-CA" sz="1400" baseline="0" dirty="0">
              <a:solidFill>
                <a:schemeClr val="tx1"/>
              </a:solidFill>
              <a:latin typeface="Arial Narrow" pitchFamily="34" charset="0"/>
            </a:rPr>
            <a:t> 446 000</a:t>
          </a:r>
          <a:r>
            <a:rPr lang="fr-CA" sz="1400" dirty="0">
              <a:solidFill>
                <a:schemeClr val="tx1"/>
              </a:solidFill>
              <a:latin typeface="Arial Narrow" pitchFamily="34" charset="0"/>
            </a:rPr>
            <a:t> $</a:t>
          </a:r>
        </a:p>
      </cdr:txBody>
    </cdr:sp>
  </cdr:relSizeAnchor>
  <cdr:relSizeAnchor xmlns:cdr="http://schemas.openxmlformats.org/drawingml/2006/chartDrawing">
    <cdr:from>
      <cdr:x>0.44482</cdr:x>
      <cdr:y>0.79455</cdr:y>
    </cdr:from>
    <cdr:to>
      <cdr:x>0.58145</cdr:x>
      <cdr:y>0.83111</cdr:y>
    </cdr:to>
    <cdr:sp macro="" textlink="">
      <cdr:nvSpPr>
        <cdr:cNvPr id="10" name="ZoneTexte 1"/>
        <cdr:cNvSpPr txBox="1"/>
      </cdr:nvSpPr>
      <cdr:spPr>
        <a:xfrm xmlns:a="http://schemas.openxmlformats.org/drawingml/2006/main">
          <a:off x="4063182" y="4906616"/>
          <a:ext cx="1248030" cy="225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400" baseline="0" dirty="0">
              <a:solidFill>
                <a:schemeClr val="tx1"/>
              </a:solidFill>
              <a:latin typeface="Arial Narrow" pitchFamily="34" charset="0"/>
            </a:rPr>
            <a:t>2 902 000 $</a:t>
          </a:r>
        </a:p>
      </cdr:txBody>
    </cdr:sp>
  </cdr:relSizeAnchor>
  <cdr:relSizeAnchor xmlns:cdr="http://schemas.openxmlformats.org/drawingml/2006/chartDrawing">
    <cdr:from>
      <cdr:x>0.49212</cdr:x>
      <cdr:y>0.72458</cdr:y>
    </cdr:from>
    <cdr:to>
      <cdr:x>0.62501</cdr:x>
      <cdr:y>0.75479</cdr:y>
    </cdr:to>
    <cdr:sp macro="" textlink="">
      <cdr:nvSpPr>
        <cdr:cNvPr id="11" name="ZoneTexte 1"/>
        <cdr:cNvSpPr txBox="1"/>
      </cdr:nvSpPr>
      <cdr:spPr>
        <a:xfrm xmlns:a="http://schemas.openxmlformats.org/drawingml/2006/main">
          <a:off x="4495230" y="4474568"/>
          <a:ext cx="1213892" cy="186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4</a:t>
          </a:r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 360 000</a:t>
          </a:r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 $</a:t>
          </a:r>
        </a:p>
      </cdr:txBody>
    </cdr:sp>
  </cdr:relSizeAnchor>
  <cdr:relSizeAnchor xmlns:cdr="http://schemas.openxmlformats.org/drawingml/2006/chartDrawing">
    <cdr:from>
      <cdr:x>0.5473</cdr:x>
      <cdr:y>0.59632</cdr:y>
    </cdr:from>
    <cdr:to>
      <cdr:x>0.68206</cdr:x>
      <cdr:y>0.6313</cdr:y>
    </cdr:to>
    <cdr:sp macro="" textlink="">
      <cdr:nvSpPr>
        <cdr:cNvPr id="12" name="ZoneTexte 1"/>
        <cdr:cNvSpPr txBox="1"/>
      </cdr:nvSpPr>
      <cdr:spPr>
        <a:xfrm xmlns:a="http://schemas.openxmlformats.org/drawingml/2006/main">
          <a:off x="4999286" y="3682480"/>
          <a:ext cx="1230960" cy="21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9</a:t>
          </a:r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 129 000</a:t>
          </a:r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 $</a:t>
          </a:r>
        </a:p>
      </cdr:txBody>
    </cdr:sp>
  </cdr:relSizeAnchor>
  <cdr:relSizeAnchor xmlns:cdr="http://schemas.openxmlformats.org/drawingml/2006/chartDrawing">
    <cdr:from>
      <cdr:x>0.5946</cdr:x>
      <cdr:y>0.37477</cdr:y>
    </cdr:from>
    <cdr:to>
      <cdr:x>0.75182</cdr:x>
      <cdr:y>0.40338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5431334" y="2314328"/>
          <a:ext cx="1436122" cy="176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16</a:t>
          </a:r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 788 000</a:t>
          </a:r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 $</a:t>
          </a:r>
        </a:p>
      </cdr:txBody>
    </cdr:sp>
  </cdr:relSizeAnchor>
  <cdr:relSizeAnchor xmlns:cdr="http://schemas.openxmlformats.org/drawingml/2006/chartDrawing">
    <cdr:from>
      <cdr:x>0.65766</cdr:x>
      <cdr:y>0.71292</cdr:y>
    </cdr:from>
    <cdr:to>
      <cdr:x>0.79616</cdr:x>
      <cdr:y>0.74154</cdr:y>
    </cdr:to>
    <cdr:sp macro="" textlink="">
      <cdr:nvSpPr>
        <cdr:cNvPr id="14" name="ZoneTexte 1"/>
        <cdr:cNvSpPr txBox="1"/>
      </cdr:nvSpPr>
      <cdr:spPr>
        <a:xfrm xmlns:a="http://schemas.openxmlformats.org/drawingml/2006/main">
          <a:off x="6007398" y="4402560"/>
          <a:ext cx="1265099" cy="176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5</a:t>
          </a:r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 458 000</a:t>
          </a:r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 $</a:t>
          </a:r>
        </a:p>
      </cdr:txBody>
    </cdr:sp>
  </cdr:relSizeAnchor>
  <cdr:relSizeAnchor xmlns:cdr="http://schemas.openxmlformats.org/drawingml/2006/chartDrawing">
    <cdr:from>
      <cdr:x>0.68131</cdr:x>
      <cdr:y>0.26982</cdr:y>
    </cdr:from>
    <cdr:to>
      <cdr:x>0.8273</cdr:x>
      <cdr:y>0.30002</cdr:y>
    </cdr:to>
    <cdr:sp macro="" textlink="">
      <cdr:nvSpPr>
        <cdr:cNvPr id="15" name="ZoneTexte 1"/>
        <cdr:cNvSpPr txBox="1"/>
      </cdr:nvSpPr>
      <cdr:spPr>
        <a:xfrm xmlns:a="http://schemas.openxmlformats.org/drawingml/2006/main">
          <a:off x="6223422" y="1666256"/>
          <a:ext cx="1333541" cy="186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20 355 000 $</a:t>
          </a:r>
        </a:p>
      </cdr:txBody>
    </cdr:sp>
  </cdr:relSizeAnchor>
  <cdr:relSizeAnchor xmlns:cdr="http://schemas.openxmlformats.org/drawingml/2006/chartDrawing">
    <cdr:from>
      <cdr:x>0.72861</cdr:x>
      <cdr:y>0.11824</cdr:y>
    </cdr:from>
    <cdr:to>
      <cdr:x>0.88959</cdr:x>
      <cdr:y>0.16434</cdr:y>
    </cdr:to>
    <cdr:sp macro="" textlink="">
      <cdr:nvSpPr>
        <cdr:cNvPr id="16" name="ZoneTexte 1"/>
        <cdr:cNvSpPr txBox="1"/>
      </cdr:nvSpPr>
      <cdr:spPr>
        <a:xfrm xmlns:a="http://schemas.openxmlformats.org/drawingml/2006/main">
          <a:off x="6655470" y="730152"/>
          <a:ext cx="1470425" cy="284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25 072 000 $</a:t>
          </a:r>
        </a:p>
      </cdr:txBody>
    </cdr:sp>
  </cdr:relSizeAnchor>
  <cdr:relSizeAnchor xmlns:cdr="http://schemas.openxmlformats.org/drawingml/2006/chartDrawing">
    <cdr:from>
      <cdr:x>0.79956</cdr:x>
      <cdr:y>0.6896</cdr:y>
    </cdr:from>
    <cdr:to>
      <cdr:x>0.93994</cdr:x>
      <cdr:y>0.71822</cdr:y>
    </cdr:to>
    <cdr:sp macro="" textlink="">
      <cdr:nvSpPr>
        <cdr:cNvPr id="17" name="ZoneTexte 1"/>
        <cdr:cNvSpPr txBox="1"/>
      </cdr:nvSpPr>
      <cdr:spPr>
        <a:xfrm xmlns:a="http://schemas.openxmlformats.org/drawingml/2006/main">
          <a:off x="7303542" y="4258544"/>
          <a:ext cx="1282333" cy="176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6 406 000 $</a:t>
          </a:r>
        </a:p>
      </cdr:txBody>
    </cdr:sp>
  </cdr:relSizeAnchor>
  <cdr:relSizeAnchor xmlns:cdr="http://schemas.openxmlformats.org/drawingml/2006/chartDrawing">
    <cdr:from>
      <cdr:x>0.82321</cdr:x>
      <cdr:y>0.52635</cdr:y>
    </cdr:from>
    <cdr:to>
      <cdr:x>0.97669</cdr:x>
      <cdr:y>0.55656</cdr:y>
    </cdr:to>
    <cdr:sp macro="" textlink="">
      <cdr:nvSpPr>
        <cdr:cNvPr id="18" name="ZoneTexte 1"/>
        <cdr:cNvSpPr txBox="1"/>
      </cdr:nvSpPr>
      <cdr:spPr>
        <a:xfrm xmlns:a="http://schemas.openxmlformats.org/drawingml/2006/main">
          <a:off x="7519566" y="3250432"/>
          <a:ext cx="1401983" cy="18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11 598 000 $</a:t>
          </a:r>
        </a:p>
      </cdr:txBody>
    </cdr:sp>
  </cdr:relSizeAnchor>
  <cdr:relSizeAnchor xmlns:cdr="http://schemas.openxmlformats.org/drawingml/2006/chartDrawing">
    <cdr:from>
      <cdr:x>0.86262</cdr:x>
      <cdr:y>0.35145</cdr:y>
    </cdr:from>
    <cdr:to>
      <cdr:x>1</cdr:x>
      <cdr:y>0.38643</cdr:y>
    </cdr:to>
    <cdr:sp macro="" textlink="">
      <cdr:nvSpPr>
        <cdr:cNvPr id="19" name="ZoneTexte 1"/>
        <cdr:cNvSpPr txBox="1"/>
      </cdr:nvSpPr>
      <cdr:spPr>
        <a:xfrm xmlns:a="http://schemas.openxmlformats.org/drawingml/2006/main">
          <a:off x="7884369" y="2170312"/>
          <a:ext cx="1254869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17</a:t>
          </a:r>
          <a:r>
            <a:rPr lang="fr-CA" sz="1600" baseline="0" dirty="0">
              <a:solidFill>
                <a:schemeClr val="tx1"/>
              </a:solidFill>
              <a:latin typeface="Arial Narrow" pitchFamily="34" charset="0"/>
            </a:rPr>
            <a:t> 416 000</a:t>
          </a:r>
          <a:r>
            <a:rPr lang="fr-CA" sz="1600" dirty="0">
              <a:solidFill>
                <a:schemeClr val="tx1"/>
              </a:solidFill>
              <a:latin typeface="Arial Narrow" pitchFamily="34" charset="0"/>
            </a:rPr>
            <a:t> $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t" anchorCtr="0" compatLnSpc="1">
            <a:prstTxWarp prst="textNoShape">
              <a:avLst/>
            </a:prstTxWarp>
          </a:bodyPr>
          <a:lstStyle>
            <a:lvl1pPr defTabSz="923050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t" anchorCtr="0" compatLnSpc="1">
            <a:prstTxWarp prst="textNoShape">
              <a:avLst/>
            </a:prstTxWarp>
          </a:bodyPr>
          <a:lstStyle>
            <a:lvl1pPr algn="r" defTabSz="923050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b" anchorCtr="0" compatLnSpc="1">
            <a:prstTxWarp prst="textNoShape">
              <a:avLst/>
            </a:prstTxWarp>
          </a:bodyPr>
          <a:lstStyle>
            <a:lvl1pPr defTabSz="923050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285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b" anchorCtr="0" compatLnSpc="1">
            <a:prstTxWarp prst="textNoShape">
              <a:avLst/>
            </a:prstTxWarp>
          </a:bodyPr>
          <a:lstStyle>
            <a:lvl1pPr algn="r" defTabSz="923050">
              <a:defRPr sz="1200"/>
            </a:lvl1pPr>
          </a:lstStyle>
          <a:p>
            <a:pPr>
              <a:defRPr/>
            </a:pPr>
            <a:fld id="{64F1A7C4-B288-490B-8E95-CF511058768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705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t" anchorCtr="0" compatLnSpc="1">
            <a:prstTxWarp prst="textNoShape">
              <a:avLst/>
            </a:prstTxWarp>
          </a:bodyPr>
          <a:lstStyle>
            <a:lvl1pPr defTabSz="923050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t" anchorCtr="0" compatLnSpc="1">
            <a:prstTxWarp prst="textNoShape">
              <a:avLst/>
            </a:prstTxWarp>
          </a:bodyPr>
          <a:lstStyle>
            <a:lvl1pPr algn="r" defTabSz="923050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8"/>
            <a:ext cx="514096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b" anchorCtr="0" compatLnSpc="1">
            <a:prstTxWarp prst="textNoShape">
              <a:avLst/>
            </a:prstTxWarp>
          </a:bodyPr>
          <a:lstStyle>
            <a:lvl1pPr defTabSz="923050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285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5" rIns="92288" bIns="46145" numCol="1" anchor="b" anchorCtr="0" compatLnSpc="1">
            <a:prstTxWarp prst="textNoShape">
              <a:avLst/>
            </a:prstTxWarp>
          </a:bodyPr>
          <a:lstStyle>
            <a:lvl1pPr algn="r" defTabSz="923050">
              <a:defRPr sz="1200"/>
            </a:lvl1pPr>
          </a:lstStyle>
          <a:p>
            <a:pPr>
              <a:defRPr/>
            </a:pPr>
            <a:fld id="{C1DF1ED7-A472-43AF-9F36-E17839D3BA7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8936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292101" y="4416514"/>
            <a:ext cx="6280150" cy="4517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CA" dirty="0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755"/>
            <a:fld id="{CAD80068-D3F3-4307-AACA-152FB8400576}" type="slidenum">
              <a:rPr lang="fr-CA" smtClean="0"/>
              <a:pPr defTabSz="922755"/>
              <a:t>1</a:t>
            </a:fld>
            <a:endParaRPr lang="fr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F1ED7-A472-43AF-9F36-E17839D3BA7B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784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F1ED7-A472-43AF-9F36-E17839D3BA7B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E1BE1-B2E7-4026-8416-3E835689F3DE}" type="slidenum">
              <a:rPr lang="fr-CA"/>
              <a:pPr/>
              <a:t>20</a:t>
            </a:fld>
            <a:endParaRPr lang="fr-CA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800" dirty="0"/>
              <a:t>Nouveau record dans le prix des métaux Uranium, Or, Zinc, Cuivre, Nickel. Tous les métaux sont à un taux plus haut de tous les temps</a:t>
            </a:r>
          </a:p>
          <a:p>
            <a:r>
              <a:rPr lang="fr-CA" sz="1800" dirty="0"/>
              <a:t>Croissance asiatique phénoménale</a:t>
            </a:r>
          </a:p>
          <a:p>
            <a:r>
              <a:rPr lang="fr-CA" sz="1800" dirty="0"/>
              <a:t>Pénurie de géologues, ingénieurs, géophysiciens, mineurs…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ACC23-80B7-48C3-95EF-D1D8317061A2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7DE85-7446-40FC-9375-CD6512558141}" type="slidenum">
              <a:rPr lang="fr-CA"/>
              <a:pPr/>
              <a:t>22</a:t>
            </a:fld>
            <a:endParaRPr lang="fr-CA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F1ED7-A472-43AF-9F36-E17839D3BA7B}" type="slidenum">
              <a:rPr lang="fr-CA" smtClean="0"/>
              <a:pPr>
                <a:defRPr/>
              </a:pPr>
              <a:t>24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F1ED7-A472-43AF-9F36-E17839D3BA7B}" type="slidenum">
              <a:rPr lang="fr-CA" smtClean="0"/>
              <a:pPr>
                <a:defRPr/>
              </a:pPr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520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BC357-05DE-4331-9B9A-DECCBFCEC9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EDD8C-5B45-4252-8CE0-4F3CC7BEB1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7FEC0-B61D-41D5-81DE-E85A837AC97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87FEF-F725-43DC-9D43-A3E6C72015F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93A5C-98C7-417F-8E9B-9798EBC859A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93E08-6609-40AC-A88E-AD0E49121B8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9DFA3-308C-47B5-BE0D-C53205B363D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8620D9-1FAA-4465-AADC-A871615A756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608ED-245D-40AB-9DDE-59F13991ACE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3716D85E-DFBD-4DA8-B1E9-A8623CB0E10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610CC-4C1C-4B88-9E2B-6ECF72CDE8F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0A0DA0D-FE65-43BE-9529-E21951248ED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Photos Été 2010\Camp Corvet_3.jpg"/>
          <p:cNvPicPr>
            <a:picLocks noChangeAspect="1" noChangeArrowheads="1"/>
          </p:cNvPicPr>
          <p:nvPr/>
        </p:nvPicPr>
        <p:blipFill>
          <a:blip r:embed="rId3" cstate="print"/>
          <a:srcRect t="15350"/>
          <a:stretch>
            <a:fillRect/>
          </a:stretch>
        </p:blipFill>
        <p:spPr bwMode="auto">
          <a:xfrm>
            <a:off x="3763243" y="0"/>
            <a:ext cx="5380757" cy="6858000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7504" y="980728"/>
            <a:ext cx="3705672" cy="3997424"/>
          </a:xfrm>
        </p:spPr>
        <p:txBody>
          <a:bodyPr>
            <a:normAutofit/>
          </a:bodyPr>
          <a:lstStyle/>
          <a:p>
            <a:r>
              <a:rPr lang="fr-CA" sz="3600" dirty="0" err="1" smtClean="0"/>
              <a:t>Entrepreneurship</a:t>
            </a:r>
            <a:r>
              <a:rPr lang="fr-CA" sz="3600" dirty="0" smtClean="0"/>
              <a:t>: un talent naturel ou à développer ?</a:t>
            </a:r>
            <a:br>
              <a:rPr lang="fr-CA" sz="36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endParaRPr lang="fr-CA" dirty="0"/>
          </a:p>
        </p:txBody>
      </p:sp>
      <p:sp>
        <p:nvSpPr>
          <p:cNvPr id="4" name="Sous-titre 5"/>
          <p:cNvSpPr txBox="1">
            <a:spLocks/>
          </p:cNvSpPr>
          <p:nvPr/>
        </p:nvSpPr>
        <p:spPr>
          <a:xfrm>
            <a:off x="433050" y="3825212"/>
            <a:ext cx="6480048" cy="175260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 Gaumond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Mines Virginia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 mars 2012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VIA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249988"/>
            <a:ext cx="27146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AutoShape 3"/>
          <p:cNvSpPr>
            <a:spLocks noChangeArrowheads="1"/>
          </p:cNvSpPr>
          <p:nvPr/>
        </p:nvSpPr>
        <p:spPr bwMode="auto">
          <a:xfrm>
            <a:off x="714348" y="2309826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CC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1000100" y="1785926"/>
            <a:ext cx="2605086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3200" dirty="0">
                <a:latin typeface="+mn-lt"/>
              </a:rPr>
              <a:t>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fr-CA" sz="3200" dirty="0">
                <a:latin typeface="+mn-lt"/>
              </a:rPr>
              <a:t>  Expertise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fr-CA" sz="3200" dirty="0">
                <a:latin typeface="+mn-lt"/>
              </a:rPr>
              <a:t>                                    </a:t>
            </a: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4038600" y="1371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CC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714348" y="5357826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CC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67943" name="AutoShape 7"/>
          <p:cNvSpPr>
            <a:spLocks noChangeArrowheads="1"/>
          </p:cNvSpPr>
          <p:nvPr/>
        </p:nvSpPr>
        <p:spPr bwMode="auto">
          <a:xfrm>
            <a:off x="4067944" y="52578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CC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857224" y="5500702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4000" dirty="0">
                <a:latin typeface="+mn-lt"/>
              </a:rPr>
              <a:t>  </a:t>
            </a:r>
            <a:r>
              <a:rPr lang="fr-CA" sz="3200" dirty="0">
                <a:latin typeface="+mn-lt"/>
              </a:rPr>
              <a:t>Expertise</a:t>
            </a:r>
          </a:p>
        </p:txBody>
      </p:sp>
      <p:sp>
        <p:nvSpPr>
          <p:cNvPr id="167945" name="AutoShape 9"/>
          <p:cNvSpPr>
            <a:spLocks noChangeArrowheads="1"/>
          </p:cNvSpPr>
          <p:nvPr/>
        </p:nvSpPr>
        <p:spPr bwMode="auto">
          <a:xfrm>
            <a:off x="4038600" y="32004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CC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67946" name="AutoShape 10"/>
          <p:cNvSpPr>
            <a:spLocks/>
          </p:cNvSpPr>
          <p:nvPr/>
        </p:nvSpPr>
        <p:spPr bwMode="auto">
          <a:xfrm>
            <a:off x="3352800" y="1752600"/>
            <a:ext cx="381000" cy="1981200"/>
          </a:xfrm>
          <a:prstGeom prst="leftBrace">
            <a:avLst>
              <a:gd name="adj1" fmla="val 43333"/>
              <a:gd name="adj2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67947" name="AutoShape 11"/>
          <p:cNvSpPr>
            <a:spLocks/>
          </p:cNvSpPr>
          <p:nvPr/>
        </p:nvSpPr>
        <p:spPr bwMode="auto">
          <a:xfrm>
            <a:off x="3419872" y="5257800"/>
            <a:ext cx="304800" cy="990600"/>
          </a:xfrm>
          <a:prstGeom prst="leftBrace">
            <a:avLst>
              <a:gd name="adj1" fmla="val 27083"/>
              <a:gd name="adj2" fmla="val 50000"/>
            </a:avLst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4953000" y="5410200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3200" dirty="0">
                <a:latin typeface="+mn-lt"/>
              </a:rPr>
              <a:t>Risque</a:t>
            </a:r>
            <a:r>
              <a:rPr lang="fr-CA" sz="4000" dirty="0">
                <a:latin typeface="+mn-lt"/>
              </a:rPr>
              <a:t> </a:t>
            </a:r>
            <a:r>
              <a:rPr lang="fr-CA" sz="3200" dirty="0">
                <a:latin typeface="+mn-lt"/>
              </a:rPr>
              <a:t>d’exploration</a:t>
            </a:r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5029200" y="2438400"/>
            <a:ext cx="62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CA" sz="4400" b="1" dirty="0">
                <a:latin typeface="Lucida Sans Unicode" pitchFamily="34" charset="0"/>
              </a:rPr>
              <a:t>+</a:t>
            </a:r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5105400" y="14478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3200" dirty="0">
                <a:latin typeface="+mn-lt"/>
              </a:rPr>
              <a:t>Partenariats</a:t>
            </a:r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5029200" y="33528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3200" dirty="0">
                <a:latin typeface="+mn-lt"/>
              </a:rPr>
              <a:t>Financements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71472" y="659295"/>
            <a:ext cx="73533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4400" dirty="0">
                <a:latin typeface="+mj-lt"/>
              </a:rPr>
              <a:t>Expertise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4283968" y="985351"/>
            <a:ext cx="44824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3600" b="1" dirty="0">
                <a:latin typeface="+mn-lt"/>
              </a:rPr>
              <a:t>Focus</a:t>
            </a:r>
          </a:p>
          <a:p>
            <a:pPr>
              <a:spcBef>
                <a:spcPct val="50000"/>
              </a:spcBef>
            </a:pPr>
            <a:r>
              <a:rPr lang="fr-CA" sz="3600" b="1" dirty="0" smtClean="0">
                <a:latin typeface="+mn-lt"/>
              </a:rPr>
              <a:t>Expertise</a:t>
            </a:r>
          </a:p>
          <a:p>
            <a:pPr>
              <a:spcBef>
                <a:spcPct val="50000"/>
              </a:spcBef>
            </a:pPr>
            <a:r>
              <a:rPr lang="fr-CA" sz="3600" b="1" dirty="0" smtClean="0">
                <a:latin typeface="+mn-lt"/>
              </a:rPr>
              <a:t>Diversification</a:t>
            </a:r>
          </a:p>
          <a:p>
            <a:pPr>
              <a:spcBef>
                <a:spcPct val="50000"/>
              </a:spcBef>
            </a:pPr>
            <a:r>
              <a:rPr lang="fr-CA" sz="3600" b="1" dirty="0" smtClean="0">
                <a:latin typeface="+mn-lt"/>
              </a:rPr>
              <a:t>Partenariats</a:t>
            </a:r>
            <a:endParaRPr lang="fr-CA" sz="3600" b="1" dirty="0">
              <a:latin typeface="+mn-lt"/>
            </a:endParaRPr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 flipH="1">
            <a:off x="4114800" y="474712"/>
            <a:ext cx="0" cy="39624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57389" name="Rectangle 13"/>
          <p:cNvSpPr>
            <a:spLocks noChangeArrowheads="1"/>
          </p:cNvSpPr>
          <p:nvPr/>
        </p:nvSpPr>
        <p:spPr bwMode="auto">
          <a:xfrm>
            <a:off x="228600" y="1541512"/>
            <a:ext cx="3733800" cy="2209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>
              <a:solidFill>
                <a:schemeClr val="tx2"/>
              </a:solidFill>
            </a:endParaRPr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685800" y="1770112"/>
            <a:ext cx="342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4000" b="1" dirty="0">
                <a:latin typeface="+mn-lt"/>
              </a:rPr>
              <a:t>Risques de l’exploration</a:t>
            </a:r>
          </a:p>
        </p:txBody>
      </p:sp>
      <p:sp>
        <p:nvSpPr>
          <p:cNvPr id="357392" name="AutoShape 16"/>
          <p:cNvSpPr>
            <a:spLocks noChangeArrowheads="1"/>
          </p:cNvSpPr>
          <p:nvPr/>
        </p:nvSpPr>
        <p:spPr bwMode="auto">
          <a:xfrm>
            <a:off x="304800" y="2074912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57393" name="Text Box 17"/>
          <p:cNvSpPr txBox="1">
            <a:spLocks noChangeArrowheads="1"/>
          </p:cNvSpPr>
          <p:nvPr/>
        </p:nvSpPr>
        <p:spPr bwMode="auto">
          <a:xfrm>
            <a:off x="251520" y="3294112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000" b="1" spc="-150" dirty="0">
                <a:latin typeface="+mn-lt"/>
              </a:rPr>
              <a:t>Actions que nous contrôlons</a:t>
            </a:r>
          </a:p>
        </p:txBody>
      </p:sp>
      <p:sp>
        <p:nvSpPr>
          <p:cNvPr id="357394" name="Text Box 18"/>
          <p:cNvSpPr txBox="1">
            <a:spLocks noChangeArrowheads="1"/>
          </p:cNvSpPr>
          <p:nvPr/>
        </p:nvSpPr>
        <p:spPr bwMode="auto">
          <a:xfrm>
            <a:off x="179512" y="4725144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3200" b="1" dirty="0" smtClean="0">
                <a:latin typeface="+mn-lt"/>
              </a:rPr>
              <a:t>Présence à long terme = </a:t>
            </a:r>
            <a:r>
              <a:rPr lang="fr-CA" sz="4000" b="1" dirty="0" smtClean="0">
                <a:latin typeface="+mn-lt"/>
              </a:rPr>
              <a:t>DÉCOUVERTES</a:t>
            </a:r>
            <a:endParaRPr lang="fr-CA" sz="3200" b="1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4762" y="682624"/>
          <a:ext cx="9134475" cy="617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435280" cy="850424"/>
          </a:xfrm>
        </p:spPr>
        <p:txBody>
          <a:bodyPr>
            <a:noAutofit/>
          </a:bodyPr>
          <a:lstStyle/>
          <a:p>
            <a:r>
              <a:rPr lang="fr-CA" sz="2400" dirty="0" smtClean="0"/>
              <a:t>Dépenses d’exploration Virginia et partenaires Baie-James</a:t>
            </a:r>
            <a:br>
              <a:rPr lang="fr-CA" sz="2400" dirty="0" smtClean="0"/>
            </a:br>
            <a:r>
              <a:rPr lang="fr-CA" sz="2400" dirty="0" smtClean="0"/>
              <a:t>Répartition annuelle 1994-2011</a:t>
            </a: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220072" y="404664"/>
            <a:ext cx="3923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2000" dirty="0" smtClean="0">
                <a:solidFill>
                  <a:srgbClr val="FFFFCC"/>
                </a:solidFill>
              </a:rPr>
              <a:t>Virginia : 	  </a:t>
            </a:r>
            <a:r>
              <a:rPr lang="fr-CA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92 711 000 $ </a:t>
            </a:r>
            <a:r>
              <a:rPr lang="fr-CA" sz="2000" u="sng" dirty="0" smtClean="0">
                <a:solidFill>
                  <a:srgbClr val="FFFFCC"/>
                </a:solidFill>
              </a:rPr>
              <a:t>Partenaires: 	  </a:t>
            </a:r>
            <a:r>
              <a:rPr lang="fr-CA" sz="20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45 940 000 $ </a:t>
            </a:r>
            <a:r>
              <a:rPr lang="fr-CA" sz="2000" dirty="0" smtClean="0">
                <a:solidFill>
                  <a:srgbClr val="FFFFCC"/>
                </a:solidFill>
              </a:rPr>
              <a:t/>
            </a:r>
            <a:br>
              <a:rPr lang="fr-CA" sz="2000" dirty="0" smtClean="0">
                <a:solidFill>
                  <a:srgbClr val="FFFFCC"/>
                </a:solidFill>
              </a:rPr>
            </a:br>
            <a:r>
              <a:rPr lang="fr-CA" sz="2000" dirty="0" smtClean="0">
                <a:solidFill>
                  <a:srgbClr val="FFFFCC"/>
                </a:solidFill>
              </a:rPr>
              <a:t>Total: 		</a:t>
            </a:r>
            <a:r>
              <a:rPr lang="fr-CA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138 651 000 $</a:t>
            </a:r>
            <a:endParaRPr lang="fr-CA" sz="2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475656" y="980728"/>
          <a:ext cx="28083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1F90-F82C-424F-8F8D-389FCC69A7E3}" type="slidenum">
              <a:rPr lang="fr-FR"/>
              <a:pPr/>
              <a:t>13</a:t>
            </a:fld>
            <a:endParaRPr lang="fr-FR"/>
          </a:p>
        </p:txBody>
      </p:sp>
      <p:pic>
        <p:nvPicPr>
          <p:cNvPr id="57346" name="Picture 2" descr="D:\Power Point\Images utilisées\charte1993-2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321175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7348" name="AutoShape 4"/>
          <p:cNvSpPr>
            <a:spLocks/>
          </p:cNvSpPr>
          <p:nvPr/>
        </p:nvSpPr>
        <p:spPr bwMode="auto">
          <a:xfrm rot="5400000">
            <a:off x="876300" y="3086100"/>
            <a:ext cx="457200" cy="2057400"/>
          </a:xfrm>
          <a:prstGeom prst="leftBrace">
            <a:avLst>
              <a:gd name="adj1" fmla="val 37500"/>
              <a:gd name="adj2" fmla="val 50000"/>
            </a:avLst>
          </a:prstGeom>
          <a:noFill/>
          <a:ln w="22225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6024" y="3081154"/>
            <a:ext cx="1763688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  <a:t>Partenariat</a:t>
            </a:r>
            <a:b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</a:br>
            <a: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  <a:t>Diversification</a:t>
            </a:r>
            <a:endParaRPr lang="fr-CA" sz="2000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 rot="5400000">
            <a:off x="2507196" y="3549588"/>
            <a:ext cx="457200" cy="1080120"/>
          </a:xfrm>
          <a:prstGeom prst="leftBrace">
            <a:avLst>
              <a:gd name="adj1" fmla="val 37500"/>
              <a:gd name="adj2" fmla="val 50000"/>
            </a:avLst>
          </a:prstGeom>
          <a:noFill/>
          <a:ln w="22225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07705" y="3068960"/>
            <a:ext cx="1656184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  <a:t>Financements adéquats</a:t>
            </a:r>
            <a:endParaRPr lang="fr-CA" sz="2000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 rot="5400000">
            <a:off x="5171492" y="2037420"/>
            <a:ext cx="457200" cy="4104456"/>
          </a:xfrm>
          <a:prstGeom prst="leftBrace">
            <a:avLst>
              <a:gd name="adj1" fmla="val 37500"/>
              <a:gd name="adj2" fmla="val 50000"/>
            </a:avLst>
          </a:prstGeom>
          <a:noFill/>
          <a:ln w="22225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35488" y="2773377"/>
            <a:ext cx="1728192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  <a:t>Partenariat</a:t>
            </a:r>
            <a:b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</a:br>
            <a: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  <a:t>Diversification</a:t>
            </a:r>
            <a:b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</a:br>
            <a: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  <a:t>Expertise</a:t>
            </a:r>
            <a:endParaRPr lang="fr-CA" sz="2000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 rot="5400000">
            <a:off x="7712360" y="2592896"/>
            <a:ext cx="457200" cy="977280"/>
          </a:xfrm>
          <a:prstGeom prst="leftBrace">
            <a:avLst>
              <a:gd name="adj1" fmla="val 37500"/>
              <a:gd name="adj2" fmla="val 50000"/>
            </a:avLst>
          </a:prstGeom>
          <a:noFill/>
          <a:ln w="22225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11752" y="1844824"/>
            <a:ext cx="1836712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  <a:t>Expertise</a:t>
            </a:r>
            <a:b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</a:br>
            <a:r>
              <a:rPr lang="fr-CA" sz="2000" dirty="0" smtClean="0">
                <a:solidFill>
                  <a:schemeClr val="bg2"/>
                </a:solidFill>
                <a:latin typeface="Arial Narrow" pitchFamily="34" charset="0"/>
              </a:rPr>
              <a:t>Financements adéquats</a:t>
            </a:r>
            <a:endParaRPr lang="fr-CA" sz="2000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95736" y="443711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  <a:latin typeface="Arial Narrow" pitchFamily="34" charset="0"/>
              </a:rPr>
              <a:t>La Grande Sud</a:t>
            </a:r>
            <a:endParaRPr lang="fr-CA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2040" y="5013176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  <a:latin typeface="Arial Narrow" pitchFamily="34" charset="0"/>
              </a:rPr>
              <a:t>Gayot</a:t>
            </a:r>
            <a:endParaRPr lang="fr-CA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1880" y="5013176"/>
            <a:ext cx="1457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  <a:latin typeface="Arial Narrow" pitchFamily="34" charset="0"/>
              </a:rPr>
              <a:t>Poste Lemoyne</a:t>
            </a:r>
            <a:endParaRPr lang="fr-CA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97781" y="5013176"/>
            <a:ext cx="716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  <a:latin typeface="Arial Narrow" pitchFamily="34" charset="0"/>
              </a:rPr>
              <a:t>Corvet</a:t>
            </a:r>
            <a:endParaRPr lang="fr-CA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49599" y="4437112"/>
            <a:ext cx="926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  <a:latin typeface="Arial Narrow" pitchFamily="34" charset="0"/>
              </a:rPr>
              <a:t>Éléonore</a:t>
            </a:r>
            <a:br>
              <a:rPr lang="fr-CA" sz="16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fr-CA" sz="1600" b="1" dirty="0" smtClean="0">
                <a:solidFill>
                  <a:schemeClr val="bg1"/>
                </a:solidFill>
                <a:latin typeface="Arial Narrow" pitchFamily="34" charset="0"/>
              </a:rPr>
              <a:t>Coulon</a:t>
            </a:r>
            <a:endParaRPr lang="fr-CA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6019800" y="54864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fr-CA" sz="2400" b="1" dirty="0">
                <a:solidFill>
                  <a:srgbClr val="B46700"/>
                </a:solidFill>
                <a:latin typeface="+mn-lt"/>
              </a:rPr>
              <a:t>Exploration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6553200" y="30480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fr-CA" sz="2400" dirty="0">
                <a:solidFill>
                  <a:srgbClr val="CCECFF"/>
                </a:solidFill>
                <a:latin typeface="+mn-lt"/>
              </a:rPr>
              <a:t>Évaluation du gisement</a:t>
            </a: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7162800" y="1447800"/>
            <a:ext cx="1728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fr-CA" sz="2400" dirty="0">
                <a:solidFill>
                  <a:srgbClr val="FFD700"/>
                </a:solidFill>
                <a:latin typeface="+mn-lt"/>
              </a:rPr>
              <a:t>Exploitation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4724400"/>
            <a:ext cx="3778250" cy="1960563"/>
            <a:chOff x="3629" y="2976"/>
            <a:chExt cx="2131" cy="1235"/>
          </a:xfrm>
        </p:grpSpPr>
        <p:sp>
          <p:nvSpPr>
            <p:cNvPr id="372742" name="Text Box 6"/>
            <p:cNvSpPr txBox="1">
              <a:spLocks noChangeArrowheads="1"/>
            </p:cNvSpPr>
            <p:nvPr/>
          </p:nvSpPr>
          <p:spPr bwMode="auto">
            <a:xfrm>
              <a:off x="3629" y="3984"/>
              <a:ext cx="2131" cy="227"/>
            </a:xfrm>
            <a:prstGeom prst="rect">
              <a:avLst/>
            </a:prstGeom>
            <a:solidFill>
              <a:srgbClr val="B46700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46700"/>
              </a:extrusionClr>
            </a:sp3d>
          </p:spPr>
          <p:txBody>
            <a:bodyPr wrap="none">
              <a:flatTx/>
            </a:bodyPr>
            <a:lstStyle/>
            <a:p>
              <a:pPr algn="ctr" eaLnBrk="1" hangingPunct="1"/>
              <a:r>
                <a:rPr lang="fr-CA" b="1">
                  <a:solidFill>
                    <a:schemeClr val="tx2"/>
                  </a:solidFill>
                  <a:latin typeface="+mn-lt"/>
                </a:rPr>
                <a:t>Reconnaissance régionale</a:t>
              </a:r>
            </a:p>
          </p:txBody>
        </p:sp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3629" y="3552"/>
              <a:ext cx="2131" cy="330"/>
            </a:xfrm>
            <a:prstGeom prst="rect">
              <a:avLst/>
            </a:prstGeom>
            <a:solidFill>
              <a:srgbClr val="B46700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46700"/>
              </a:extrusionClr>
            </a:sp3d>
          </p:spPr>
          <p:txBody>
            <a:bodyPr>
              <a:spAutoFit/>
              <a:flatTx/>
            </a:bodyPr>
            <a:lstStyle/>
            <a:p>
              <a:pPr algn="ctr" eaLnBrk="1" hangingPunct="1"/>
              <a:r>
                <a:rPr lang="fr-CA" sz="1400" b="1" dirty="0">
                  <a:solidFill>
                    <a:schemeClr val="tx2"/>
                  </a:solidFill>
                  <a:latin typeface="+mn-lt"/>
                </a:rPr>
                <a:t>Acquisition de propriétés</a:t>
              </a:r>
            </a:p>
            <a:p>
              <a:pPr algn="ctr" eaLnBrk="1" hangingPunct="1"/>
              <a:r>
                <a:rPr lang="fr-CA" sz="1400" b="1" dirty="0">
                  <a:solidFill>
                    <a:schemeClr val="tx2"/>
                  </a:solidFill>
                  <a:latin typeface="+mn-lt"/>
                </a:rPr>
                <a:t>Travaux de surface</a:t>
              </a:r>
            </a:p>
          </p:txBody>
        </p:sp>
        <p:sp>
          <p:nvSpPr>
            <p:cNvPr id="372744" name="Text Box 8"/>
            <p:cNvSpPr txBox="1">
              <a:spLocks noChangeArrowheads="1"/>
            </p:cNvSpPr>
            <p:nvPr/>
          </p:nvSpPr>
          <p:spPr bwMode="auto">
            <a:xfrm>
              <a:off x="3629" y="3264"/>
              <a:ext cx="2131" cy="227"/>
            </a:xfrm>
            <a:prstGeom prst="rect">
              <a:avLst/>
            </a:prstGeom>
            <a:solidFill>
              <a:srgbClr val="B46700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46700"/>
              </a:extrusionClr>
            </a:sp3d>
          </p:spPr>
          <p:txBody>
            <a:bodyPr>
              <a:flatTx/>
            </a:bodyPr>
            <a:lstStyle/>
            <a:p>
              <a:pPr algn="ctr" eaLnBrk="1" hangingPunct="1"/>
              <a:r>
                <a:rPr lang="fr-CA" b="1">
                  <a:solidFill>
                    <a:schemeClr val="tx2"/>
                  </a:solidFill>
                  <a:latin typeface="+mn-lt"/>
                </a:rPr>
                <a:t>Tester les anomalies</a:t>
              </a:r>
            </a:p>
          </p:txBody>
        </p:sp>
        <p:sp>
          <p:nvSpPr>
            <p:cNvPr id="372745" name="Text Box 9"/>
            <p:cNvSpPr txBox="1">
              <a:spLocks noChangeArrowheads="1"/>
            </p:cNvSpPr>
            <p:nvPr/>
          </p:nvSpPr>
          <p:spPr bwMode="auto">
            <a:xfrm>
              <a:off x="3629" y="2976"/>
              <a:ext cx="2131" cy="227"/>
            </a:xfrm>
            <a:prstGeom prst="rect">
              <a:avLst/>
            </a:prstGeom>
            <a:solidFill>
              <a:srgbClr val="B46700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46700"/>
              </a:extrusionClr>
            </a:sp3d>
          </p:spPr>
          <p:txBody>
            <a:bodyPr>
              <a:flatTx/>
            </a:bodyPr>
            <a:lstStyle/>
            <a:p>
              <a:pPr algn="ctr" eaLnBrk="1" hangingPunct="1"/>
              <a:r>
                <a:rPr lang="fr-CA" b="1" dirty="0">
                  <a:solidFill>
                    <a:schemeClr val="tx2"/>
                  </a:solidFill>
                  <a:latin typeface="+mn-lt"/>
                </a:rPr>
                <a:t>Découverte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0" y="2667000"/>
            <a:ext cx="4067175" cy="1731963"/>
            <a:chOff x="2784" y="2016"/>
            <a:chExt cx="1451" cy="1091"/>
          </a:xfrm>
        </p:grpSpPr>
        <p:sp>
          <p:nvSpPr>
            <p:cNvPr id="372747" name="Text Box 11"/>
            <p:cNvSpPr txBox="1">
              <a:spLocks noChangeArrowheads="1"/>
            </p:cNvSpPr>
            <p:nvPr/>
          </p:nvSpPr>
          <p:spPr bwMode="auto">
            <a:xfrm>
              <a:off x="2784" y="2880"/>
              <a:ext cx="1451" cy="227"/>
            </a:xfrm>
            <a:prstGeom prst="rect">
              <a:avLst/>
            </a:prstGeom>
            <a:solidFill>
              <a:srgbClr val="CCEC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>
              <a:flatTx/>
            </a:bodyPr>
            <a:lstStyle/>
            <a:p>
              <a:pPr algn="ctr" eaLnBrk="1" hangingPunct="1"/>
              <a:r>
                <a:rPr lang="fr-CA" b="1" dirty="0">
                  <a:solidFill>
                    <a:srgbClr val="000066"/>
                  </a:solidFill>
                  <a:latin typeface="+mn-lt"/>
                </a:rPr>
                <a:t>Forage / développement</a:t>
              </a:r>
            </a:p>
          </p:txBody>
        </p:sp>
        <p:sp>
          <p:nvSpPr>
            <p:cNvPr id="372748" name="Text Box 12"/>
            <p:cNvSpPr txBox="1">
              <a:spLocks noChangeArrowheads="1"/>
            </p:cNvSpPr>
            <p:nvPr/>
          </p:nvSpPr>
          <p:spPr bwMode="auto">
            <a:xfrm>
              <a:off x="2784" y="2592"/>
              <a:ext cx="1451" cy="227"/>
            </a:xfrm>
            <a:prstGeom prst="rect">
              <a:avLst/>
            </a:prstGeom>
            <a:solidFill>
              <a:srgbClr val="CCEC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>
              <a:flatTx/>
            </a:bodyPr>
            <a:lstStyle/>
            <a:p>
              <a:pPr algn="ctr" eaLnBrk="1" hangingPunct="1"/>
              <a:r>
                <a:rPr lang="fr-CA" b="1">
                  <a:solidFill>
                    <a:srgbClr val="000066"/>
                  </a:solidFill>
                  <a:latin typeface="+mn-lt"/>
                </a:rPr>
                <a:t>Calcul des réserves</a:t>
              </a:r>
            </a:p>
          </p:txBody>
        </p:sp>
        <p:sp>
          <p:nvSpPr>
            <p:cNvPr id="372749" name="Text Box 13"/>
            <p:cNvSpPr txBox="1">
              <a:spLocks noChangeArrowheads="1"/>
            </p:cNvSpPr>
            <p:nvPr/>
          </p:nvSpPr>
          <p:spPr bwMode="auto">
            <a:xfrm>
              <a:off x="2784" y="2304"/>
              <a:ext cx="1451" cy="227"/>
            </a:xfrm>
            <a:prstGeom prst="rect">
              <a:avLst/>
            </a:prstGeom>
            <a:solidFill>
              <a:srgbClr val="CCEC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>
              <a:flatTx/>
            </a:bodyPr>
            <a:lstStyle/>
            <a:p>
              <a:pPr algn="ctr" eaLnBrk="1" hangingPunct="1"/>
              <a:r>
                <a:rPr lang="fr-CA" b="1" dirty="0">
                  <a:solidFill>
                    <a:srgbClr val="000066"/>
                  </a:solidFill>
                  <a:latin typeface="+mn-lt"/>
                </a:rPr>
                <a:t>Étude de faisabilité</a:t>
              </a:r>
            </a:p>
          </p:txBody>
        </p:sp>
        <p:sp>
          <p:nvSpPr>
            <p:cNvPr id="372750" name="Text Box 14"/>
            <p:cNvSpPr txBox="1">
              <a:spLocks noChangeArrowheads="1"/>
            </p:cNvSpPr>
            <p:nvPr/>
          </p:nvSpPr>
          <p:spPr bwMode="auto">
            <a:xfrm>
              <a:off x="2784" y="2016"/>
              <a:ext cx="1451" cy="227"/>
            </a:xfrm>
            <a:prstGeom prst="rect">
              <a:avLst/>
            </a:prstGeom>
            <a:solidFill>
              <a:srgbClr val="CCEC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>
              <a:flatTx/>
            </a:bodyPr>
            <a:lstStyle/>
            <a:p>
              <a:pPr algn="ctr" eaLnBrk="1" hangingPunct="1"/>
              <a:r>
                <a:rPr lang="fr-CA" b="1" dirty="0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Décision</a:t>
              </a:r>
              <a:endParaRPr lang="fr-CA" b="1" dirty="0">
                <a:latin typeface="+mn-lt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90800" y="981075"/>
            <a:ext cx="4391025" cy="1368426"/>
            <a:chOff x="2496" y="618"/>
            <a:chExt cx="2131" cy="862"/>
          </a:xfrm>
        </p:grpSpPr>
        <p:sp>
          <p:nvSpPr>
            <p:cNvPr id="372752" name="Text Box 16"/>
            <p:cNvSpPr txBox="1">
              <a:spLocks noChangeArrowheads="1"/>
            </p:cNvSpPr>
            <p:nvPr/>
          </p:nvSpPr>
          <p:spPr bwMode="auto">
            <a:xfrm>
              <a:off x="2496" y="1253"/>
              <a:ext cx="2131" cy="227"/>
            </a:xfrm>
            <a:prstGeom prst="rect">
              <a:avLst/>
            </a:prstGeom>
            <a:solidFill>
              <a:srgbClr val="FFD700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D700"/>
              </a:extrusionClr>
            </a:sp3d>
          </p:spPr>
          <p:txBody>
            <a:bodyPr>
              <a:flatTx/>
            </a:bodyPr>
            <a:lstStyle/>
            <a:p>
              <a:pPr algn="ctr" eaLnBrk="1" hangingPunct="1"/>
              <a:r>
                <a:rPr lang="fr-CA" b="1" dirty="0">
                  <a:solidFill>
                    <a:srgbClr val="000066"/>
                  </a:solidFill>
                  <a:latin typeface="+mn-lt"/>
                </a:rPr>
                <a:t>Développement du gisement</a:t>
              </a:r>
            </a:p>
          </p:txBody>
        </p:sp>
        <p:sp>
          <p:nvSpPr>
            <p:cNvPr id="372753" name="Text Box 17"/>
            <p:cNvSpPr txBox="1">
              <a:spLocks noChangeArrowheads="1"/>
            </p:cNvSpPr>
            <p:nvPr/>
          </p:nvSpPr>
          <p:spPr bwMode="auto">
            <a:xfrm>
              <a:off x="2496" y="935"/>
              <a:ext cx="2131" cy="227"/>
            </a:xfrm>
            <a:prstGeom prst="rect">
              <a:avLst/>
            </a:prstGeom>
            <a:solidFill>
              <a:srgbClr val="FFD700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D700"/>
              </a:extrusionClr>
            </a:sp3d>
          </p:spPr>
          <p:txBody>
            <a:bodyPr>
              <a:flatTx/>
            </a:bodyPr>
            <a:lstStyle/>
            <a:p>
              <a:pPr algn="ctr" eaLnBrk="1" hangingPunct="1"/>
              <a:r>
                <a:rPr lang="fr-CA" b="1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Exploitation / Exploration</a:t>
              </a:r>
            </a:p>
          </p:txBody>
        </p:sp>
        <p:sp>
          <p:nvSpPr>
            <p:cNvPr id="372754" name="Text Box 18"/>
            <p:cNvSpPr txBox="1">
              <a:spLocks noChangeArrowheads="1"/>
            </p:cNvSpPr>
            <p:nvPr/>
          </p:nvSpPr>
          <p:spPr bwMode="auto">
            <a:xfrm>
              <a:off x="2496" y="618"/>
              <a:ext cx="2131" cy="227"/>
            </a:xfrm>
            <a:prstGeom prst="rect">
              <a:avLst/>
            </a:prstGeom>
            <a:solidFill>
              <a:srgbClr val="FFD700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D700"/>
              </a:extrusionClr>
            </a:sp3d>
          </p:spPr>
          <p:txBody>
            <a:bodyPr>
              <a:flatTx/>
            </a:bodyPr>
            <a:lstStyle/>
            <a:p>
              <a:pPr algn="ctr" eaLnBrk="1" hangingPunct="1"/>
              <a:r>
                <a:rPr lang="en-CA" sz="2000" b="1" dirty="0" err="1">
                  <a:solidFill>
                    <a:srgbClr val="000066"/>
                  </a:solidFill>
                  <a:latin typeface="+mn-lt"/>
                </a:rPr>
                <a:t>Fermeture</a:t>
              </a:r>
              <a:r>
                <a:rPr lang="en-CA" sz="2000" b="1" dirty="0">
                  <a:solidFill>
                    <a:srgbClr val="000066"/>
                  </a:solidFill>
                  <a:latin typeface="+mn-lt"/>
                </a:rPr>
                <a:t> de mine / </a:t>
              </a:r>
              <a:r>
                <a:rPr lang="en-CA" sz="2000" b="1" dirty="0" err="1">
                  <a:solidFill>
                    <a:srgbClr val="000066"/>
                  </a:solidFill>
                  <a:latin typeface="+mn-lt"/>
                </a:rPr>
                <a:t>Réhabilitation</a:t>
              </a:r>
              <a:endParaRPr lang="en-CA" sz="2000" b="1" dirty="0">
                <a:solidFill>
                  <a:srgbClr val="000066"/>
                </a:solidFill>
                <a:latin typeface="+mn-lt"/>
              </a:endParaRPr>
            </a:p>
          </p:txBody>
        </p:sp>
      </p:grp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0" y="2132856"/>
            <a:ext cx="1979712" cy="71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65000"/>
              </a:lnSpc>
              <a:spcBef>
                <a:spcPct val="15000"/>
              </a:spcBef>
            </a:pPr>
            <a:r>
              <a:rPr lang="fr-CA" sz="2000" dirty="0" smtClean="0">
                <a:solidFill>
                  <a:schemeClr val="tx2"/>
                </a:solidFill>
                <a:latin typeface="+mn-lt"/>
              </a:rPr>
              <a:t>Niveau d’avancement des travaux</a:t>
            </a:r>
            <a:endParaRPr lang="fr-CA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72757" name="Freeform 21"/>
          <p:cNvSpPr>
            <a:spLocks/>
          </p:cNvSpPr>
          <p:nvPr/>
        </p:nvSpPr>
        <p:spPr bwMode="auto">
          <a:xfrm flipV="1">
            <a:off x="1437928" y="990600"/>
            <a:ext cx="685800" cy="579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648"/>
              </a:cxn>
              <a:cxn ang="0">
                <a:pos x="432" y="3648"/>
              </a:cxn>
            </a:cxnLst>
            <a:rect l="0" t="0" r="r" b="b"/>
            <a:pathLst>
              <a:path w="432" h="3648">
                <a:moveTo>
                  <a:pt x="0" y="0"/>
                </a:moveTo>
                <a:lnTo>
                  <a:pt x="0" y="3648"/>
                </a:lnTo>
                <a:lnTo>
                  <a:pt x="432" y="364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72758" name="Freeform 22"/>
          <p:cNvSpPr>
            <a:spLocks/>
          </p:cNvSpPr>
          <p:nvPr/>
        </p:nvSpPr>
        <p:spPr bwMode="auto">
          <a:xfrm flipV="1">
            <a:off x="1437928" y="4724400"/>
            <a:ext cx="3048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463"/>
              </a:cxn>
              <a:cxn ang="0">
                <a:pos x="128" y="888"/>
              </a:cxn>
              <a:cxn ang="0">
                <a:pos x="0" y="1059"/>
              </a:cxn>
              <a:cxn ang="0">
                <a:pos x="0" y="0"/>
              </a:cxn>
            </a:cxnLst>
            <a:rect l="0" t="0" r="r" b="b"/>
            <a:pathLst>
              <a:path w="144" h="1059">
                <a:moveTo>
                  <a:pt x="0" y="0"/>
                </a:moveTo>
                <a:cubicBezTo>
                  <a:pt x="16" y="77"/>
                  <a:pt x="73" y="315"/>
                  <a:pt x="95" y="463"/>
                </a:cubicBezTo>
                <a:cubicBezTo>
                  <a:pt x="116" y="611"/>
                  <a:pt x="144" y="789"/>
                  <a:pt x="128" y="888"/>
                </a:cubicBezTo>
                <a:cubicBezTo>
                  <a:pt x="112" y="988"/>
                  <a:pt x="5" y="1002"/>
                  <a:pt x="0" y="1059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46700"/>
              </a:gs>
              <a:gs pos="100000">
                <a:srgbClr val="B46700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fr-CA"/>
          </a:p>
        </p:txBody>
      </p:sp>
      <p:sp>
        <p:nvSpPr>
          <p:cNvPr id="372759" name="Freeform 23"/>
          <p:cNvSpPr>
            <a:spLocks/>
          </p:cNvSpPr>
          <p:nvPr/>
        </p:nvSpPr>
        <p:spPr bwMode="auto">
          <a:xfrm>
            <a:off x="1431578" y="2439988"/>
            <a:ext cx="409575" cy="1979612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74" y="455"/>
              </a:cxn>
              <a:cxn ang="0">
                <a:pos x="209" y="792"/>
              </a:cxn>
              <a:cxn ang="0">
                <a:pos x="258" y="1031"/>
              </a:cxn>
              <a:cxn ang="0">
                <a:pos x="206" y="1146"/>
              </a:cxn>
              <a:cxn ang="0">
                <a:pos x="4" y="1247"/>
              </a:cxn>
              <a:cxn ang="0">
                <a:pos x="0" y="132"/>
              </a:cxn>
            </a:cxnLst>
            <a:rect l="0" t="0" r="r" b="b"/>
            <a:pathLst>
              <a:path w="258" h="1247">
                <a:moveTo>
                  <a:pt x="0" y="132"/>
                </a:moveTo>
                <a:cubicBezTo>
                  <a:pt x="12" y="0"/>
                  <a:pt x="39" y="345"/>
                  <a:pt x="74" y="455"/>
                </a:cubicBezTo>
                <a:cubicBezTo>
                  <a:pt x="109" y="565"/>
                  <a:pt x="178" y="696"/>
                  <a:pt x="209" y="792"/>
                </a:cubicBezTo>
                <a:cubicBezTo>
                  <a:pt x="240" y="888"/>
                  <a:pt x="258" y="972"/>
                  <a:pt x="258" y="1031"/>
                </a:cubicBezTo>
                <a:lnTo>
                  <a:pt x="206" y="1146"/>
                </a:lnTo>
                <a:lnTo>
                  <a:pt x="4" y="1247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rgbClr val="CCECFF">
                  <a:gamma/>
                  <a:shade val="46275"/>
                  <a:invGamma/>
                </a:srgbClr>
              </a:gs>
              <a:gs pos="100000">
                <a:srgbClr val="CCECFF"/>
              </a:gs>
            </a:gsLst>
            <a:lin ang="5400000" scaled="1"/>
          </a:gradFill>
          <a:ln w="1587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fr-CA"/>
          </a:p>
        </p:txBody>
      </p:sp>
      <p:sp>
        <p:nvSpPr>
          <p:cNvPr id="372760" name="Freeform 24"/>
          <p:cNvSpPr>
            <a:spLocks noChangeAspect="1"/>
          </p:cNvSpPr>
          <p:nvPr/>
        </p:nvSpPr>
        <p:spPr bwMode="auto">
          <a:xfrm flipV="1">
            <a:off x="1437928" y="914400"/>
            <a:ext cx="458788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1" y="101"/>
              </a:cxn>
              <a:cxn ang="0">
                <a:pos x="259" y="163"/>
              </a:cxn>
              <a:cxn ang="0">
                <a:pos x="260" y="448"/>
              </a:cxn>
              <a:cxn ang="0">
                <a:pos x="86" y="592"/>
              </a:cxn>
              <a:cxn ang="0">
                <a:pos x="0" y="709"/>
              </a:cxn>
              <a:cxn ang="0">
                <a:pos x="0" y="0"/>
              </a:cxn>
            </a:cxnLst>
            <a:rect l="0" t="0" r="r" b="b"/>
            <a:pathLst>
              <a:path w="289" h="808">
                <a:moveTo>
                  <a:pt x="0" y="0"/>
                </a:moveTo>
                <a:lnTo>
                  <a:pt x="211" y="101"/>
                </a:lnTo>
                <a:lnTo>
                  <a:pt x="259" y="163"/>
                </a:lnTo>
                <a:cubicBezTo>
                  <a:pt x="267" y="221"/>
                  <a:pt x="289" y="377"/>
                  <a:pt x="260" y="448"/>
                </a:cubicBezTo>
                <a:cubicBezTo>
                  <a:pt x="231" y="519"/>
                  <a:pt x="129" y="549"/>
                  <a:pt x="86" y="592"/>
                </a:cubicBezTo>
                <a:cubicBezTo>
                  <a:pt x="43" y="635"/>
                  <a:pt x="14" y="808"/>
                  <a:pt x="0" y="709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>
                  <a:gamma/>
                  <a:shade val="46275"/>
                  <a:invGamma/>
                </a:srgbClr>
              </a:gs>
              <a:gs pos="50000">
                <a:srgbClr val="FFD700"/>
              </a:gs>
              <a:gs pos="100000">
                <a:srgbClr val="FFD700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fr-CA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457200" y="-18256"/>
            <a:ext cx="7470648" cy="1143000"/>
          </a:xfrm>
        </p:spPr>
        <p:txBody>
          <a:bodyPr/>
          <a:lstStyle/>
          <a:p>
            <a:r>
              <a:rPr lang="fr-CA" dirty="0" smtClean="0"/>
              <a:t>Le cycle minier</a:t>
            </a:r>
            <a:endParaRPr lang="fr-CA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012160" y="6207695"/>
            <a:ext cx="1552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fr-CA" sz="2400" b="1" dirty="0" smtClean="0">
                <a:solidFill>
                  <a:srgbClr val="B46700"/>
                </a:solidFill>
                <a:latin typeface="+mn-lt"/>
              </a:rPr>
              <a:t>VIRGINIA</a:t>
            </a:r>
            <a:endParaRPr lang="fr-CA" sz="2400" b="1" dirty="0">
              <a:solidFill>
                <a:srgbClr val="B4670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23" name="Picture 7" descr="\\Marie-claude\d\Outils de travail\cyclede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97013"/>
            <a:ext cx="6477000" cy="5067300"/>
          </a:xfrm>
          <a:prstGeom prst="rect">
            <a:avLst/>
          </a:prstGeom>
          <a:noFill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 cycle de vie d’un titre minier</a:t>
            </a:r>
            <a:endParaRPr lang="fr-CA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« </a:t>
            </a:r>
            <a:r>
              <a:rPr lang="fr-CA" i="1" dirty="0" smtClean="0"/>
              <a:t>The first </a:t>
            </a:r>
            <a:r>
              <a:rPr lang="fr-CA" i="1" dirty="0" err="1" smtClean="0"/>
              <a:t>mover</a:t>
            </a:r>
            <a:r>
              <a:rPr lang="fr-CA" dirty="0" smtClean="0"/>
              <a:t> … »</a:t>
            </a:r>
            <a:endParaRPr lang="fr-CA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defTabSz="811213"/>
            <a:r>
              <a:rPr lang="fr-CA" dirty="0" smtClean="0"/>
              <a:t>…Acquiert une grande position de                 	terrain</a:t>
            </a:r>
          </a:p>
          <a:p>
            <a:r>
              <a:rPr lang="fr-CA" dirty="0" smtClean="0"/>
              <a:t>…Développe une expertise</a:t>
            </a:r>
          </a:p>
          <a:p>
            <a:r>
              <a:rPr lang="fr-CA" dirty="0" smtClean="0"/>
              <a:t>…Position de force sur la compétition</a:t>
            </a:r>
          </a:p>
          <a:p>
            <a:pPr algn="ctr"/>
            <a:r>
              <a:rPr lang="fr-CA" sz="4000" dirty="0" smtClean="0"/>
              <a:t>« </a:t>
            </a:r>
            <a:r>
              <a:rPr lang="fr-CA" sz="4000" i="1" dirty="0" smtClean="0"/>
              <a:t>… Gets </a:t>
            </a:r>
            <a:r>
              <a:rPr lang="fr-CA" sz="4000" i="1" dirty="0" err="1" smtClean="0"/>
              <a:t>most</a:t>
            </a:r>
            <a:r>
              <a:rPr lang="fr-CA" sz="4000" i="1" dirty="0" smtClean="0"/>
              <a:t> of the value</a:t>
            </a:r>
            <a:r>
              <a:rPr lang="fr-CA" sz="4000" dirty="0" smtClean="0"/>
              <a:t> »</a:t>
            </a:r>
          </a:p>
          <a:p>
            <a:r>
              <a:rPr lang="fr-CA" dirty="0" smtClean="0"/>
              <a:t>Virginia pionnière à la Baie-James</a:t>
            </a:r>
            <a:endParaRPr lang="fr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Éléonore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i="1" dirty="0" smtClean="0"/>
              <a:t>“A GAME CHANGER”</a:t>
            </a:r>
          </a:p>
          <a:p>
            <a:endParaRPr lang="fr-CA" sz="4000" dirty="0" smtClean="0"/>
          </a:p>
          <a:p>
            <a:r>
              <a:rPr lang="fr-CA" sz="4000" dirty="0" smtClean="0"/>
              <a:t>Virginia </a:t>
            </a:r>
          </a:p>
          <a:p>
            <a:pPr lvl="1"/>
            <a:r>
              <a:rPr lang="fr-CA" sz="3600" dirty="0" smtClean="0"/>
              <a:t>Génératrice de projets</a:t>
            </a:r>
          </a:p>
          <a:p>
            <a:pPr lvl="1"/>
            <a:r>
              <a:rPr lang="fr-CA" sz="3600" dirty="0" smtClean="0"/>
              <a:t>Détentrice de redevances</a:t>
            </a:r>
            <a:endParaRPr lang="fr-CA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3240360" cy="1440160"/>
          </a:xfrm>
        </p:spPr>
        <p:txBody>
          <a:bodyPr/>
          <a:lstStyle/>
          <a:p>
            <a:r>
              <a:rPr lang="fr-CA" dirty="0" smtClean="0"/>
              <a:t>Redevances</a:t>
            </a:r>
            <a:endParaRPr lang="fr-CA" dirty="0"/>
          </a:p>
        </p:txBody>
      </p:sp>
      <p:pic>
        <p:nvPicPr>
          <p:cNvPr id="6" name="Espace réservé du contenu 5" descr="Québec_Reli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0519" y="23901"/>
            <a:ext cx="5933481" cy="6834099"/>
          </a:xfrm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4319464" y="4256803"/>
            <a:ext cx="1152128" cy="503590"/>
          </a:xfrm>
          <a:prstGeom prst="wedgeRectCallout">
            <a:avLst>
              <a:gd name="adj1" fmla="val -39822"/>
              <a:gd name="adj2" fmla="val -107566"/>
            </a:avLst>
          </a:prstGeom>
          <a:solidFill>
            <a:schemeClr val="accent4">
              <a:lumMod val="50000"/>
            </a:schemeClr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36000" tIns="36000" rIns="36000" bIns="36000" anchor="ctr" anchorCtr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fr-CA" sz="1400" b="1" dirty="0" smtClean="0">
                <a:latin typeface="Arial" charset="0"/>
                <a:cs typeface="Arial" charset="0"/>
              </a:rPr>
              <a:t>Éléonore Or</a:t>
            </a:r>
            <a:endParaRPr lang="fr-CA" sz="14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fr-CA" sz="1400" b="1" dirty="0" smtClean="0">
                <a:latin typeface="Arial" charset="0"/>
                <a:cs typeface="Arial" charset="0"/>
              </a:rPr>
              <a:t>2,2 @ 3,5 %</a:t>
            </a:r>
            <a:endParaRPr lang="fr-CA" sz="1400" b="1" dirty="0">
              <a:latin typeface="Arial" charset="0"/>
              <a:cs typeface="Arial" charset="0"/>
            </a:endParaRPr>
          </a:p>
        </p:txBody>
      </p:sp>
      <p:sp>
        <p:nvSpPr>
          <p:cNvPr id="8" name="Étoile à 5 branches 7"/>
          <p:cNvSpPr/>
          <p:nvPr/>
        </p:nvSpPr>
        <p:spPr>
          <a:xfrm>
            <a:off x="4319464" y="3573017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4355976" y="2276873"/>
            <a:ext cx="1152128" cy="503590"/>
          </a:xfrm>
          <a:prstGeom prst="wedgeRectCallout">
            <a:avLst>
              <a:gd name="adj1" fmla="val -62367"/>
              <a:gd name="adj2" fmla="val 178371"/>
            </a:avLst>
          </a:prstGeom>
          <a:solidFill>
            <a:schemeClr val="accent4">
              <a:lumMod val="50000"/>
            </a:schemeClr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36000" tIns="36000" rIns="36000" bIns="36000" anchor="ctr" anchorCtr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CA" sz="1400" b="1" dirty="0" smtClean="0">
                <a:latin typeface="Arial" pitchFamily="34" charset="0"/>
                <a:cs typeface="Arial" pitchFamily="34" charset="0"/>
              </a:rPr>
              <a:t>Apple Uranium 2 %</a:t>
            </a:r>
            <a:endParaRPr lang="fr-CA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695728" y="2492897"/>
            <a:ext cx="1152128" cy="719034"/>
          </a:xfrm>
          <a:prstGeom prst="wedgeRectCallout">
            <a:avLst>
              <a:gd name="adj1" fmla="val -88426"/>
              <a:gd name="adj2" fmla="val -48405"/>
            </a:avLst>
          </a:prstGeom>
          <a:solidFill>
            <a:schemeClr val="accent4">
              <a:lumMod val="50000"/>
            </a:schemeClr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36000" tIns="36000" rIns="36000" bIns="36000" anchor="ctr" anchorCtr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Tantale Erlandson REE 1 %</a:t>
            </a:r>
            <a:endParaRPr lang="fr-CA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627784" y="2852937"/>
            <a:ext cx="1152128" cy="503590"/>
          </a:xfrm>
          <a:prstGeom prst="wedgeRectCallout">
            <a:avLst>
              <a:gd name="adj1" fmla="val 73860"/>
              <a:gd name="adj2" fmla="val 10345"/>
            </a:avLst>
          </a:prstGeom>
          <a:solidFill>
            <a:schemeClr val="accent4">
              <a:lumMod val="50000"/>
            </a:schemeClr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36000" tIns="36000" rIns="36000" bIns="36000" anchor="ctr" anchorCtr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fr-CA" sz="1400" b="1" dirty="0" smtClean="0">
                <a:latin typeface="Arial" pitchFamily="34" charset="0"/>
                <a:cs typeface="Arial" pitchFamily="34" charset="0"/>
              </a:rPr>
              <a:t>Duncan Fer 0,40$/t ore </a:t>
            </a:r>
            <a:endParaRPr lang="fr-CA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Étoile à 5 branches 13"/>
          <p:cNvSpPr/>
          <p:nvPr/>
        </p:nvSpPr>
        <p:spPr>
          <a:xfrm>
            <a:off x="6119664" y="2348881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Étoile à 5 branches 14"/>
          <p:cNvSpPr/>
          <p:nvPr/>
        </p:nvSpPr>
        <p:spPr>
          <a:xfrm>
            <a:off x="3887416" y="2996953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Étoile à 5 branches 15"/>
          <p:cNvSpPr/>
          <p:nvPr/>
        </p:nvSpPr>
        <p:spPr>
          <a:xfrm>
            <a:off x="4031432" y="3284985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5496" y="1556792"/>
            <a:ext cx="3384376" cy="50405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>
                <a:tab pos="2066925" algn="l"/>
                <a:tab pos="4035425" algn="l"/>
              </a:tabLst>
              <a:defRPr/>
            </a:pP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2 %+ </a:t>
            </a:r>
            <a:r>
              <a:rPr kumimoji="0" lang="en-CA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Stabell</a:t>
            </a: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(Or) </a:t>
            </a:r>
            <a:b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Alexandria Minerals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>
                <a:tab pos="2066925" algn="l"/>
                <a:tab pos="4035425" algn="l"/>
              </a:tabLst>
              <a:defRPr/>
            </a:pP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2 % </a:t>
            </a:r>
            <a:r>
              <a:rPr kumimoji="0" lang="en-CA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Dubuisson</a:t>
            </a: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(Or) </a:t>
            </a:r>
            <a:b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Northern Star Mining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>
                <a:tab pos="2066925" algn="l"/>
                <a:tab pos="4035425" algn="l"/>
              </a:tabLst>
              <a:defRPr/>
            </a:pP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2 % </a:t>
            </a:r>
            <a:r>
              <a:rPr kumimoji="0" lang="en-CA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Malartic</a:t>
            </a: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(Or) </a:t>
            </a:r>
            <a:b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Northern Star Mining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>
                <a:tab pos="2066925" algn="l"/>
                <a:tab pos="4035425" algn="l"/>
              </a:tabLst>
              <a:defRPr/>
            </a:pP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2 % Lac</a:t>
            </a:r>
            <a:r>
              <a:rPr kumimoji="0" lang="en-CA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Dufault</a:t>
            </a: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CA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Métaux</a:t>
            </a: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base) Breakwater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>
                <a:tab pos="2066925" algn="l"/>
                <a:tab pos="4035425" algn="l"/>
              </a:tabLst>
              <a:defRPr/>
            </a:pP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1,5 % </a:t>
            </a:r>
            <a:r>
              <a:rPr kumimoji="0" lang="en-CA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Sagar</a:t>
            </a: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(Uranium, Or) Uranium Star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>
                <a:tab pos="2066925" algn="l"/>
                <a:tab pos="4035425" algn="l"/>
              </a:tabLst>
              <a:defRPr/>
            </a:pP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1 % Uranium North (Uranium) </a:t>
            </a:r>
            <a:r>
              <a:rPr kumimoji="0" lang="en-CA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Rukwa</a:t>
            </a: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Uranium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>
                <a:tab pos="2066925" algn="l"/>
                <a:tab pos="4035425" algn="l"/>
              </a:tabLst>
              <a:defRPr/>
            </a:pPr>
            <a:r>
              <a:rPr kumimoji="0" lang="en-CA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1M $ &gt; 1M oz Dieppe (Or)  Agnico-Eagle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plus difficile</a:t>
            </a:r>
          </a:p>
          <a:p>
            <a:pPr marL="852678" lvl="1" indent="-514350">
              <a:buFont typeface="+mj-lt"/>
              <a:buAutoNum type="arabicPeriod"/>
            </a:pPr>
            <a:r>
              <a:rPr lang="fr-CA" dirty="0" smtClean="0"/>
              <a:t>Motiver l’équipe et les actionnaires dans les périodes difficiles</a:t>
            </a:r>
          </a:p>
          <a:p>
            <a:pPr marL="852678" lvl="1" indent="-514350">
              <a:buFont typeface="+mj-lt"/>
              <a:buAutoNum type="arabicPeriod"/>
            </a:pPr>
            <a:r>
              <a:rPr lang="fr-CA" dirty="0" smtClean="0"/>
              <a:t>Le marketing</a:t>
            </a:r>
          </a:p>
          <a:p>
            <a:pPr marL="852678" lvl="1" indent="-514350">
              <a:buFont typeface="+mj-lt"/>
              <a:buAutoNum type="arabicPeriod"/>
            </a:pPr>
            <a:r>
              <a:rPr lang="fr-CA" dirty="0" smtClean="0"/>
              <a:t>Se faire un nom</a:t>
            </a:r>
          </a:p>
          <a:p>
            <a:pPr marL="550926" indent="-514350"/>
            <a:r>
              <a:rPr lang="fr-CA" dirty="0" smtClean="0"/>
              <a:t>Le plus facile</a:t>
            </a:r>
          </a:p>
          <a:p>
            <a:pPr marL="852678" lvl="1" indent="-514350">
              <a:buFont typeface="+mj-lt"/>
              <a:buAutoNum type="arabicPeriod"/>
            </a:pPr>
            <a:r>
              <a:rPr lang="fr-CA" dirty="0" smtClean="0"/>
              <a:t>Se constituer une bonne équipe</a:t>
            </a:r>
          </a:p>
          <a:p>
            <a:pPr marL="852678" lvl="1" indent="-514350">
              <a:buFont typeface="+mj-lt"/>
              <a:buAutoNum type="arabicPeriod"/>
            </a:pPr>
            <a:r>
              <a:rPr lang="fr-CA" dirty="0" smtClean="0"/>
              <a:t>Accès à du financement adéquat</a:t>
            </a:r>
          </a:p>
          <a:p>
            <a:pPr marL="550926" indent="-514350">
              <a:buFont typeface="+mj-lt"/>
              <a:buAutoNum type="arabicPeriod"/>
            </a:pP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Entrepreneurs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fr-CA" dirty="0" smtClean="0"/>
              <a:t>Québec 9,5 % population vs Canada 16,3 % </a:t>
            </a:r>
          </a:p>
          <a:p>
            <a:r>
              <a:rPr lang="fr-CA" dirty="0" smtClean="0"/>
              <a:t>70 % des dirigeants prendront leur retraite d’ici 10 ans</a:t>
            </a:r>
          </a:p>
          <a:p>
            <a:r>
              <a:rPr lang="fr-CA" dirty="0" smtClean="0"/>
              <a:t>2 fois moins de Québécois que de Canadiens ont l’intention de se lancer en affaires</a:t>
            </a:r>
            <a:endParaRPr lang="fr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perspectives d’avenir</a:t>
            </a:r>
            <a:endParaRPr lang="fr-CA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Records dans le prix des métaux</a:t>
            </a:r>
          </a:p>
          <a:p>
            <a:r>
              <a:rPr lang="fr-CA" dirty="0" smtClean="0"/>
              <a:t>Croissance asiatique phénoménale</a:t>
            </a:r>
          </a:p>
          <a:p>
            <a:r>
              <a:rPr lang="fr-CA" dirty="0" smtClean="0"/>
              <a:t>Pénurie de géologues, ingénieurs, géophysiciens, mineurs…</a:t>
            </a:r>
            <a:endParaRPr lang="fr-CA" dirty="0"/>
          </a:p>
        </p:txBody>
      </p:sp>
      <p:pic>
        <p:nvPicPr>
          <p:cNvPr id="80904" name="Picture 8" descr="C:\Documents and Settings\alaliberte\Local Settings\Temporary Internet Files\Content.IE5\AT7FB4S4\MCj0307656000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60" y="4071942"/>
            <a:ext cx="2579736" cy="2454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 t="1596" r="2356"/>
          <a:stretch>
            <a:fillRect/>
          </a:stretch>
        </p:blipFill>
        <p:spPr bwMode="auto">
          <a:xfrm>
            <a:off x="142844" y="2214554"/>
            <a:ext cx="7678761" cy="440373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686800" cy="1143000"/>
          </a:xfrm>
        </p:spPr>
        <p:txBody>
          <a:bodyPr>
            <a:noAutofit/>
          </a:bodyPr>
          <a:lstStyle/>
          <a:p>
            <a:r>
              <a:rPr lang="fr-CA" dirty="0" smtClean="0"/>
              <a:t>Réserves canadiennes de minéraux sélectionnés</a:t>
            </a:r>
            <a:endParaRPr lang="fr-CA" dirty="0"/>
          </a:p>
        </p:txBody>
      </p:sp>
      <p:sp>
        <p:nvSpPr>
          <p:cNvPr id="6" name="Forme libre 5"/>
          <p:cNvSpPr/>
          <p:nvPr/>
        </p:nvSpPr>
        <p:spPr bwMode="auto">
          <a:xfrm>
            <a:off x="754028" y="2794001"/>
            <a:ext cx="7094336" cy="2465358"/>
          </a:xfrm>
          <a:custGeom>
            <a:avLst/>
            <a:gdLst>
              <a:gd name="connsiteX0" fmla="*/ 0 w 7810500"/>
              <a:gd name="connsiteY0" fmla="*/ 196850 h 2447925"/>
              <a:gd name="connsiteX1" fmla="*/ 666750 w 7810500"/>
              <a:gd name="connsiteY1" fmla="*/ 177800 h 2447925"/>
              <a:gd name="connsiteX2" fmla="*/ 914400 w 7810500"/>
              <a:gd name="connsiteY2" fmla="*/ 6350 h 2447925"/>
              <a:gd name="connsiteX3" fmla="*/ 1238250 w 7810500"/>
              <a:gd name="connsiteY3" fmla="*/ 139700 h 2447925"/>
              <a:gd name="connsiteX4" fmla="*/ 1695450 w 7810500"/>
              <a:gd name="connsiteY4" fmla="*/ 177800 h 2447925"/>
              <a:gd name="connsiteX5" fmla="*/ 1943100 w 7810500"/>
              <a:gd name="connsiteY5" fmla="*/ 254000 h 2447925"/>
              <a:gd name="connsiteX6" fmla="*/ 2228850 w 7810500"/>
              <a:gd name="connsiteY6" fmla="*/ 425450 h 2447925"/>
              <a:gd name="connsiteX7" fmla="*/ 2495550 w 7810500"/>
              <a:gd name="connsiteY7" fmla="*/ 596900 h 2447925"/>
              <a:gd name="connsiteX8" fmla="*/ 2781300 w 7810500"/>
              <a:gd name="connsiteY8" fmla="*/ 825500 h 2447925"/>
              <a:gd name="connsiteX9" fmla="*/ 3067050 w 7810500"/>
              <a:gd name="connsiteY9" fmla="*/ 882650 h 2447925"/>
              <a:gd name="connsiteX10" fmla="*/ 3333750 w 7810500"/>
              <a:gd name="connsiteY10" fmla="*/ 901700 h 2447925"/>
              <a:gd name="connsiteX11" fmla="*/ 3562350 w 7810500"/>
              <a:gd name="connsiteY11" fmla="*/ 1149350 h 2447925"/>
              <a:gd name="connsiteX12" fmla="*/ 3848100 w 7810500"/>
              <a:gd name="connsiteY12" fmla="*/ 1339850 h 2447925"/>
              <a:gd name="connsiteX13" fmla="*/ 4095750 w 7810500"/>
              <a:gd name="connsiteY13" fmla="*/ 1492250 h 2447925"/>
              <a:gd name="connsiteX14" fmla="*/ 4343400 w 7810500"/>
              <a:gd name="connsiteY14" fmla="*/ 1530350 h 2447925"/>
              <a:gd name="connsiteX15" fmla="*/ 4591050 w 7810500"/>
              <a:gd name="connsiteY15" fmla="*/ 1530350 h 2447925"/>
              <a:gd name="connsiteX16" fmla="*/ 4914900 w 7810500"/>
              <a:gd name="connsiteY16" fmla="*/ 1454150 h 2447925"/>
              <a:gd name="connsiteX17" fmla="*/ 5143500 w 7810500"/>
              <a:gd name="connsiteY17" fmla="*/ 1587500 h 2447925"/>
              <a:gd name="connsiteX18" fmla="*/ 5448300 w 7810500"/>
              <a:gd name="connsiteY18" fmla="*/ 1930400 h 2447925"/>
              <a:gd name="connsiteX19" fmla="*/ 5676900 w 7810500"/>
              <a:gd name="connsiteY19" fmla="*/ 2006600 h 2447925"/>
              <a:gd name="connsiteX20" fmla="*/ 5943600 w 7810500"/>
              <a:gd name="connsiteY20" fmla="*/ 2006600 h 2447925"/>
              <a:gd name="connsiteX21" fmla="*/ 6248400 w 7810500"/>
              <a:gd name="connsiteY21" fmla="*/ 2120900 h 2447925"/>
              <a:gd name="connsiteX22" fmla="*/ 6496050 w 7810500"/>
              <a:gd name="connsiteY22" fmla="*/ 2254250 h 2447925"/>
              <a:gd name="connsiteX23" fmla="*/ 6743700 w 7810500"/>
              <a:gd name="connsiteY23" fmla="*/ 2406650 h 2447925"/>
              <a:gd name="connsiteX24" fmla="*/ 7029450 w 7810500"/>
              <a:gd name="connsiteY24" fmla="*/ 2406650 h 2447925"/>
              <a:gd name="connsiteX25" fmla="*/ 7486650 w 7810500"/>
              <a:gd name="connsiteY25" fmla="*/ 2159000 h 2447925"/>
              <a:gd name="connsiteX26" fmla="*/ 7810500 w 7810500"/>
              <a:gd name="connsiteY26" fmla="*/ 1873250 h 2447925"/>
              <a:gd name="connsiteX0" fmla="*/ 0 w 7738857"/>
              <a:gd name="connsiteY0" fmla="*/ 196850 h 2447925"/>
              <a:gd name="connsiteX1" fmla="*/ 666750 w 7738857"/>
              <a:gd name="connsiteY1" fmla="*/ 177800 h 2447925"/>
              <a:gd name="connsiteX2" fmla="*/ 914400 w 7738857"/>
              <a:gd name="connsiteY2" fmla="*/ 6350 h 2447925"/>
              <a:gd name="connsiteX3" fmla="*/ 1238250 w 7738857"/>
              <a:gd name="connsiteY3" fmla="*/ 139700 h 2447925"/>
              <a:gd name="connsiteX4" fmla="*/ 1695450 w 7738857"/>
              <a:gd name="connsiteY4" fmla="*/ 177800 h 2447925"/>
              <a:gd name="connsiteX5" fmla="*/ 1943100 w 7738857"/>
              <a:gd name="connsiteY5" fmla="*/ 254000 h 2447925"/>
              <a:gd name="connsiteX6" fmla="*/ 2228850 w 7738857"/>
              <a:gd name="connsiteY6" fmla="*/ 425450 h 2447925"/>
              <a:gd name="connsiteX7" fmla="*/ 2495550 w 7738857"/>
              <a:gd name="connsiteY7" fmla="*/ 596900 h 2447925"/>
              <a:gd name="connsiteX8" fmla="*/ 2781300 w 7738857"/>
              <a:gd name="connsiteY8" fmla="*/ 825500 h 2447925"/>
              <a:gd name="connsiteX9" fmla="*/ 3067050 w 7738857"/>
              <a:gd name="connsiteY9" fmla="*/ 882650 h 2447925"/>
              <a:gd name="connsiteX10" fmla="*/ 3333750 w 7738857"/>
              <a:gd name="connsiteY10" fmla="*/ 901700 h 2447925"/>
              <a:gd name="connsiteX11" fmla="*/ 3562350 w 7738857"/>
              <a:gd name="connsiteY11" fmla="*/ 1149350 h 2447925"/>
              <a:gd name="connsiteX12" fmla="*/ 3848100 w 7738857"/>
              <a:gd name="connsiteY12" fmla="*/ 1339850 h 2447925"/>
              <a:gd name="connsiteX13" fmla="*/ 4095750 w 7738857"/>
              <a:gd name="connsiteY13" fmla="*/ 1492250 h 2447925"/>
              <a:gd name="connsiteX14" fmla="*/ 4343400 w 7738857"/>
              <a:gd name="connsiteY14" fmla="*/ 1530350 h 2447925"/>
              <a:gd name="connsiteX15" fmla="*/ 4591050 w 7738857"/>
              <a:gd name="connsiteY15" fmla="*/ 1530350 h 2447925"/>
              <a:gd name="connsiteX16" fmla="*/ 4914900 w 7738857"/>
              <a:gd name="connsiteY16" fmla="*/ 1454150 h 2447925"/>
              <a:gd name="connsiteX17" fmla="*/ 5143500 w 7738857"/>
              <a:gd name="connsiteY17" fmla="*/ 1587500 h 2447925"/>
              <a:gd name="connsiteX18" fmla="*/ 5448300 w 7738857"/>
              <a:gd name="connsiteY18" fmla="*/ 1930400 h 2447925"/>
              <a:gd name="connsiteX19" fmla="*/ 5676900 w 7738857"/>
              <a:gd name="connsiteY19" fmla="*/ 2006600 h 2447925"/>
              <a:gd name="connsiteX20" fmla="*/ 5943600 w 7738857"/>
              <a:gd name="connsiteY20" fmla="*/ 2006600 h 2447925"/>
              <a:gd name="connsiteX21" fmla="*/ 6248400 w 7738857"/>
              <a:gd name="connsiteY21" fmla="*/ 2120900 h 2447925"/>
              <a:gd name="connsiteX22" fmla="*/ 6496050 w 7738857"/>
              <a:gd name="connsiteY22" fmla="*/ 2254250 h 2447925"/>
              <a:gd name="connsiteX23" fmla="*/ 6743700 w 7738857"/>
              <a:gd name="connsiteY23" fmla="*/ 2406650 h 2447925"/>
              <a:gd name="connsiteX24" fmla="*/ 7029450 w 7738857"/>
              <a:gd name="connsiteY24" fmla="*/ 2406650 h 2447925"/>
              <a:gd name="connsiteX25" fmla="*/ 7486650 w 7738857"/>
              <a:gd name="connsiteY25" fmla="*/ 2159000 h 2447925"/>
              <a:gd name="connsiteX26" fmla="*/ 7738857 w 7738857"/>
              <a:gd name="connsiteY26" fmla="*/ 2147168 h 2447925"/>
              <a:gd name="connsiteX0" fmla="*/ 0 w 7738857"/>
              <a:gd name="connsiteY0" fmla="*/ 196850 h 2460600"/>
              <a:gd name="connsiteX1" fmla="*/ 666750 w 7738857"/>
              <a:gd name="connsiteY1" fmla="*/ 177800 h 2460600"/>
              <a:gd name="connsiteX2" fmla="*/ 914400 w 7738857"/>
              <a:gd name="connsiteY2" fmla="*/ 6350 h 2460600"/>
              <a:gd name="connsiteX3" fmla="*/ 1238250 w 7738857"/>
              <a:gd name="connsiteY3" fmla="*/ 139700 h 2460600"/>
              <a:gd name="connsiteX4" fmla="*/ 1695450 w 7738857"/>
              <a:gd name="connsiteY4" fmla="*/ 177800 h 2460600"/>
              <a:gd name="connsiteX5" fmla="*/ 1943100 w 7738857"/>
              <a:gd name="connsiteY5" fmla="*/ 254000 h 2460600"/>
              <a:gd name="connsiteX6" fmla="*/ 2228850 w 7738857"/>
              <a:gd name="connsiteY6" fmla="*/ 425450 h 2460600"/>
              <a:gd name="connsiteX7" fmla="*/ 2495550 w 7738857"/>
              <a:gd name="connsiteY7" fmla="*/ 596900 h 2460600"/>
              <a:gd name="connsiteX8" fmla="*/ 2781300 w 7738857"/>
              <a:gd name="connsiteY8" fmla="*/ 825500 h 2460600"/>
              <a:gd name="connsiteX9" fmla="*/ 3067050 w 7738857"/>
              <a:gd name="connsiteY9" fmla="*/ 882650 h 2460600"/>
              <a:gd name="connsiteX10" fmla="*/ 3333750 w 7738857"/>
              <a:gd name="connsiteY10" fmla="*/ 901700 h 2460600"/>
              <a:gd name="connsiteX11" fmla="*/ 3562350 w 7738857"/>
              <a:gd name="connsiteY11" fmla="*/ 1149350 h 2460600"/>
              <a:gd name="connsiteX12" fmla="*/ 3848100 w 7738857"/>
              <a:gd name="connsiteY12" fmla="*/ 1339850 h 2460600"/>
              <a:gd name="connsiteX13" fmla="*/ 4095750 w 7738857"/>
              <a:gd name="connsiteY13" fmla="*/ 1492250 h 2460600"/>
              <a:gd name="connsiteX14" fmla="*/ 4343400 w 7738857"/>
              <a:gd name="connsiteY14" fmla="*/ 1530350 h 2460600"/>
              <a:gd name="connsiteX15" fmla="*/ 4591050 w 7738857"/>
              <a:gd name="connsiteY15" fmla="*/ 1530350 h 2460600"/>
              <a:gd name="connsiteX16" fmla="*/ 4914900 w 7738857"/>
              <a:gd name="connsiteY16" fmla="*/ 1454150 h 2460600"/>
              <a:gd name="connsiteX17" fmla="*/ 5143500 w 7738857"/>
              <a:gd name="connsiteY17" fmla="*/ 1587500 h 2460600"/>
              <a:gd name="connsiteX18" fmla="*/ 5448300 w 7738857"/>
              <a:gd name="connsiteY18" fmla="*/ 1930400 h 2460600"/>
              <a:gd name="connsiteX19" fmla="*/ 5676900 w 7738857"/>
              <a:gd name="connsiteY19" fmla="*/ 2006600 h 2460600"/>
              <a:gd name="connsiteX20" fmla="*/ 5943600 w 7738857"/>
              <a:gd name="connsiteY20" fmla="*/ 2006600 h 2460600"/>
              <a:gd name="connsiteX21" fmla="*/ 6248400 w 7738857"/>
              <a:gd name="connsiteY21" fmla="*/ 2120900 h 2460600"/>
              <a:gd name="connsiteX22" fmla="*/ 6496050 w 7738857"/>
              <a:gd name="connsiteY22" fmla="*/ 2254250 h 2460600"/>
              <a:gd name="connsiteX23" fmla="*/ 6592589 w 7738857"/>
              <a:gd name="connsiteY23" fmla="*/ 2435200 h 2460600"/>
              <a:gd name="connsiteX24" fmla="*/ 7029450 w 7738857"/>
              <a:gd name="connsiteY24" fmla="*/ 2406650 h 2460600"/>
              <a:gd name="connsiteX25" fmla="*/ 7486650 w 7738857"/>
              <a:gd name="connsiteY25" fmla="*/ 2159000 h 2460600"/>
              <a:gd name="connsiteX26" fmla="*/ 7738857 w 7738857"/>
              <a:gd name="connsiteY26" fmla="*/ 2147168 h 2460600"/>
              <a:gd name="connsiteX0" fmla="*/ 0 w 7738857"/>
              <a:gd name="connsiteY0" fmla="*/ 196850 h 2481232"/>
              <a:gd name="connsiteX1" fmla="*/ 666750 w 7738857"/>
              <a:gd name="connsiteY1" fmla="*/ 177800 h 2481232"/>
              <a:gd name="connsiteX2" fmla="*/ 914400 w 7738857"/>
              <a:gd name="connsiteY2" fmla="*/ 6350 h 2481232"/>
              <a:gd name="connsiteX3" fmla="*/ 1238250 w 7738857"/>
              <a:gd name="connsiteY3" fmla="*/ 139700 h 2481232"/>
              <a:gd name="connsiteX4" fmla="*/ 1695450 w 7738857"/>
              <a:gd name="connsiteY4" fmla="*/ 177800 h 2481232"/>
              <a:gd name="connsiteX5" fmla="*/ 1943100 w 7738857"/>
              <a:gd name="connsiteY5" fmla="*/ 254000 h 2481232"/>
              <a:gd name="connsiteX6" fmla="*/ 2228850 w 7738857"/>
              <a:gd name="connsiteY6" fmla="*/ 425450 h 2481232"/>
              <a:gd name="connsiteX7" fmla="*/ 2495550 w 7738857"/>
              <a:gd name="connsiteY7" fmla="*/ 596900 h 2481232"/>
              <a:gd name="connsiteX8" fmla="*/ 2781300 w 7738857"/>
              <a:gd name="connsiteY8" fmla="*/ 825500 h 2481232"/>
              <a:gd name="connsiteX9" fmla="*/ 3067050 w 7738857"/>
              <a:gd name="connsiteY9" fmla="*/ 882650 h 2481232"/>
              <a:gd name="connsiteX10" fmla="*/ 3333750 w 7738857"/>
              <a:gd name="connsiteY10" fmla="*/ 901700 h 2481232"/>
              <a:gd name="connsiteX11" fmla="*/ 3562350 w 7738857"/>
              <a:gd name="connsiteY11" fmla="*/ 1149350 h 2481232"/>
              <a:gd name="connsiteX12" fmla="*/ 3848100 w 7738857"/>
              <a:gd name="connsiteY12" fmla="*/ 1339850 h 2481232"/>
              <a:gd name="connsiteX13" fmla="*/ 4095750 w 7738857"/>
              <a:gd name="connsiteY13" fmla="*/ 1492250 h 2481232"/>
              <a:gd name="connsiteX14" fmla="*/ 4343400 w 7738857"/>
              <a:gd name="connsiteY14" fmla="*/ 1530350 h 2481232"/>
              <a:gd name="connsiteX15" fmla="*/ 4591050 w 7738857"/>
              <a:gd name="connsiteY15" fmla="*/ 1530350 h 2481232"/>
              <a:gd name="connsiteX16" fmla="*/ 4914900 w 7738857"/>
              <a:gd name="connsiteY16" fmla="*/ 1454150 h 2481232"/>
              <a:gd name="connsiteX17" fmla="*/ 5143500 w 7738857"/>
              <a:gd name="connsiteY17" fmla="*/ 1587500 h 2481232"/>
              <a:gd name="connsiteX18" fmla="*/ 5448300 w 7738857"/>
              <a:gd name="connsiteY18" fmla="*/ 1930400 h 2481232"/>
              <a:gd name="connsiteX19" fmla="*/ 5676900 w 7738857"/>
              <a:gd name="connsiteY19" fmla="*/ 2006600 h 2481232"/>
              <a:gd name="connsiteX20" fmla="*/ 5943600 w 7738857"/>
              <a:gd name="connsiteY20" fmla="*/ 2006600 h 2481232"/>
              <a:gd name="connsiteX21" fmla="*/ 6248400 w 7738857"/>
              <a:gd name="connsiteY21" fmla="*/ 2120900 h 2481232"/>
              <a:gd name="connsiteX22" fmla="*/ 6496050 w 7738857"/>
              <a:gd name="connsiteY22" fmla="*/ 2254250 h 2481232"/>
              <a:gd name="connsiteX23" fmla="*/ 6592589 w 7738857"/>
              <a:gd name="connsiteY23" fmla="*/ 2435200 h 2481232"/>
              <a:gd name="connsiteX24" fmla="*/ 6807514 w 7738857"/>
              <a:gd name="connsiteY24" fmla="*/ 2435199 h 2481232"/>
              <a:gd name="connsiteX25" fmla="*/ 7486650 w 7738857"/>
              <a:gd name="connsiteY25" fmla="*/ 2159000 h 2481232"/>
              <a:gd name="connsiteX26" fmla="*/ 7738857 w 7738857"/>
              <a:gd name="connsiteY26" fmla="*/ 2147168 h 2481232"/>
              <a:gd name="connsiteX0" fmla="*/ 0 w 7738857"/>
              <a:gd name="connsiteY0" fmla="*/ 196850 h 2465358"/>
              <a:gd name="connsiteX1" fmla="*/ 666750 w 7738857"/>
              <a:gd name="connsiteY1" fmla="*/ 177800 h 2465358"/>
              <a:gd name="connsiteX2" fmla="*/ 914400 w 7738857"/>
              <a:gd name="connsiteY2" fmla="*/ 6350 h 2465358"/>
              <a:gd name="connsiteX3" fmla="*/ 1238250 w 7738857"/>
              <a:gd name="connsiteY3" fmla="*/ 139700 h 2465358"/>
              <a:gd name="connsiteX4" fmla="*/ 1695450 w 7738857"/>
              <a:gd name="connsiteY4" fmla="*/ 177800 h 2465358"/>
              <a:gd name="connsiteX5" fmla="*/ 1943100 w 7738857"/>
              <a:gd name="connsiteY5" fmla="*/ 254000 h 2465358"/>
              <a:gd name="connsiteX6" fmla="*/ 2228850 w 7738857"/>
              <a:gd name="connsiteY6" fmla="*/ 425450 h 2465358"/>
              <a:gd name="connsiteX7" fmla="*/ 2495550 w 7738857"/>
              <a:gd name="connsiteY7" fmla="*/ 596900 h 2465358"/>
              <a:gd name="connsiteX8" fmla="*/ 2781300 w 7738857"/>
              <a:gd name="connsiteY8" fmla="*/ 825500 h 2465358"/>
              <a:gd name="connsiteX9" fmla="*/ 3067050 w 7738857"/>
              <a:gd name="connsiteY9" fmla="*/ 882650 h 2465358"/>
              <a:gd name="connsiteX10" fmla="*/ 3333750 w 7738857"/>
              <a:gd name="connsiteY10" fmla="*/ 901700 h 2465358"/>
              <a:gd name="connsiteX11" fmla="*/ 3562350 w 7738857"/>
              <a:gd name="connsiteY11" fmla="*/ 1149350 h 2465358"/>
              <a:gd name="connsiteX12" fmla="*/ 3848100 w 7738857"/>
              <a:gd name="connsiteY12" fmla="*/ 1339850 h 2465358"/>
              <a:gd name="connsiteX13" fmla="*/ 4095750 w 7738857"/>
              <a:gd name="connsiteY13" fmla="*/ 1492250 h 2465358"/>
              <a:gd name="connsiteX14" fmla="*/ 4343400 w 7738857"/>
              <a:gd name="connsiteY14" fmla="*/ 1530350 h 2465358"/>
              <a:gd name="connsiteX15" fmla="*/ 4591050 w 7738857"/>
              <a:gd name="connsiteY15" fmla="*/ 1530350 h 2465358"/>
              <a:gd name="connsiteX16" fmla="*/ 4914900 w 7738857"/>
              <a:gd name="connsiteY16" fmla="*/ 1454150 h 2465358"/>
              <a:gd name="connsiteX17" fmla="*/ 5143500 w 7738857"/>
              <a:gd name="connsiteY17" fmla="*/ 1587500 h 2465358"/>
              <a:gd name="connsiteX18" fmla="*/ 5448300 w 7738857"/>
              <a:gd name="connsiteY18" fmla="*/ 1930400 h 2465358"/>
              <a:gd name="connsiteX19" fmla="*/ 5676900 w 7738857"/>
              <a:gd name="connsiteY19" fmla="*/ 2006600 h 2465358"/>
              <a:gd name="connsiteX20" fmla="*/ 5943600 w 7738857"/>
              <a:gd name="connsiteY20" fmla="*/ 2006600 h 2465358"/>
              <a:gd name="connsiteX21" fmla="*/ 6248400 w 7738857"/>
              <a:gd name="connsiteY21" fmla="*/ 2120900 h 2465358"/>
              <a:gd name="connsiteX22" fmla="*/ 6496050 w 7738857"/>
              <a:gd name="connsiteY22" fmla="*/ 2254250 h 2465358"/>
              <a:gd name="connsiteX23" fmla="*/ 6592589 w 7738857"/>
              <a:gd name="connsiteY23" fmla="*/ 2435200 h 2465358"/>
              <a:gd name="connsiteX24" fmla="*/ 6807514 w 7738857"/>
              <a:gd name="connsiteY24" fmla="*/ 2435199 h 2465358"/>
              <a:gd name="connsiteX25" fmla="*/ 7022440 w 7738857"/>
              <a:gd name="connsiteY25" fmla="*/ 2363191 h 2465358"/>
              <a:gd name="connsiteX26" fmla="*/ 7738857 w 7738857"/>
              <a:gd name="connsiteY26" fmla="*/ 2147168 h 2465358"/>
              <a:gd name="connsiteX0" fmla="*/ 0 w 7058261"/>
              <a:gd name="connsiteY0" fmla="*/ 196850 h 2465358"/>
              <a:gd name="connsiteX1" fmla="*/ 666750 w 7058261"/>
              <a:gd name="connsiteY1" fmla="*/ 177800 h 2465358"/>
              <a:gd name="connsiteX2" fmla="*/ 914400 w 7058261"/>
              <a:gd name="connsiteY2" fmla="*/ 6350 h 2465358"/>
              <a:gd name="connsiteX3" fmla="*/ 1238250 w 7058261"/>
              <a:gd name="connsiteY3" fmla="*/ 139700 h 2465358"/>
              <a:gd name="connsiteX4" fmla="*/ 1695450 w 7058261"/>
              <a:gd name="connsiteY4" fmla="*/ 177800 h 2465358"/>
              <a:gd name="connsiteX5" fmla="*/ 1943100 w 7058261"/>
              <a:gd name="connsiteY5" fmla="*/ 254000 h 2465358"/>
              <a:gd name="connsiteX6" fmla="*/ 2228850 w 7058261"/>
              <a:gd name="connsiteY6" fmla="*/ 425450 h 2465358"/>
              <a:gd name="connsiteX7" fmla="*/ 2495550 w 7058261"/>
              <a:gd name="connsiteY7" fmla="*/ 596900 h 2465358"/>
              <a:gd name="connsiteX8" fmla="*/ 2781300 w 7058261"/>
              <a:gd name="connsiteY8" fmla="*/ 825500 h 2465358"/>
              <a:gd name="connsiteX9" fmla="*/ 3067050 w 7058261"/>
              <a:gd name="connsiteY9" fmla="*/ 882650 h 2465358"/>
              <a:gd name="connsiteX10" fmla="*/ 3333750 w 7058261"/>
              <a:gd name="connsiteY10" fmla="*/ 901700 h 2465358"/>
              <a:gd name="connsiteX11" fmla="*/ 3562350 w 7058261"/>
              <a:gd name="connsiteY11" fmla="*/ 1149350 h 2465358"/>
              <a:gd name="connsiteX12" fmla="*/ 3848100 w 7058261"/>
              <a:gd name="connsiteY12" fmla="*/ 1339850 h 2465358"/>
              <a:gd name="connsiteX13" fmla="*/ 4095750 w 7058261"/>
              <a:gd name="connsiteY13" fmla="*/ 1492250 h 2465358"/>
              <a:gd name="connsiteX14" fmla="*/ 4343400 w 7058261"/>
              <a:gd name="connsiteY14" fmla="*/ 1530350 h 2465358"/>
              <a:gd name="connsiteX15" fmla="*/ 4591050 w 7058261"/>
              <a:gd name="connsiteY15" fmla="*/ 1530350 h 2465358"/>
              <a:gd name="connsiteX16" fmla="*/ 4914900 w 7058261"/>
              <a:gd name="connsiteY16" fmla="*/ 1454150 h 2465358"/>
              <a:gd name="connsiteX17" fmla="*/ 5143500 w 7058261"/>
              <a:gd name="connsiteY17" fmla="*/ 1587500 h 2465358"/>
              <a:gd name="connsiteX18" fmla="*/ 5448300 w 7058261"/>
              <a:gd name="connsiteY18" fmla="*/ 1930400 h 2465358"/>
              <a:gd name="connsiteX19" fmla="*/ 5676900 w 7058261"/>
              <a:gd name="connsiteY19" fmla="*/ 2006600 h 2465358"/>
              <a:gd name="connsiteX20" fmla="*/ 5943600 w 7058261"/>
              <a:gd name="connsiteY20" fmla="*/ 2006600 h 2465358"/>
              <a:gd name="connsiteX21" fmla="*/ 6248400 w 7058261"/>
              <a:gd name="connsiteY21" fmla="*/ 2120900 h 2465358"/>
              <a:gd name="connsiteX22" fmla="*/ 6496050 w 7058261"/>
              <a:gd name="connsiteY22" fmla="*/ 2254250 h 2465358"/>
              <a:gd name="connsiteX23" fmla="*/ 6592589 w 7058261"/>
              <a:gd name="connsiteY23" fmla="*/ 2435200 h 2465358"/>
              <a:gd name="connsiteX24" fmla="*/ 6807514 w 7058261"/>
              <a:gd name="connsiteY24" fmla="*/ 2435199 h 2465358"/>
              <a:gd name="connsiteX25" fmla="*/ 7022440 w 7058261"/>
              <a:gd name="connsiteY25" fmla="*/ 2363191 h 2465358"/>
              <a:gd name="connsiteX26" fmla="*/ 7022440 w 7058261"/>
              <a:gd name="connsiteY26" fmla="*/ 2291183 h 2465358"/>
              <a:gd name="connsiteX0" fmla="*/ 0 w 7046321"/>
              <a:gd name="connsiteY0" fmla="*/ 196850 h 2465358"/>
              <a:gd name="connsiteX1" fmla="*/ 666750 w 7046321"/>
              <a:gd name="connsiteY1" fmla="*/ 177800 h 2465358"/>
              <a:gd name="connsiteX2" fmla="*/ 914400 w 7046321"/>
              <a:gd name="connsiteY2" fmla="*/ 6350 h 2465358"/>
              <a:gd name="connsiteX3" fmla="*/ 1238250 w 7046321"/>
              <a:gd name="connsiteY3" fmla="*/ 139700 h 2465358"/>
              <a:gd name="connsiteX4" fmla="*/ 1695450 w 7046321"/>
              <a:gd name="connsiteY4" fmla="*/ 177800 h 2465358"/>
              <a:gd name="connsiteX5" fmla="*/ 1943100 w 7046321"/>
              <a:gd name="connsiteY5" fmla="*/ 254000 h 2465358"/>
              <a:gd name="connsiteX6" fmla="*/ 2228850 w 7046321"/>
              <a:gd name="connsiteY6" fmla="*/ 425450 h 2465358"/>
              <a:gd name="connsiteX7" fmla="*/ 2495550 w 7046321"/>
              <a:gd name="connsiteY7" fmla="*/ 596900 h 2465358"/>
              <a:gd name="connsiteX8" fmla="*/ 2781300 w 7046321"/>
              <a:gd name="connsiteY8" fmla="*/ 825500 h 2465358"/>
              <a:gd name="connsiteX9" fmla="*/ 3067050 w 7046321"/>
              <a:gd name="connsiteY9" fmla="*/ 882650 h 2465358"/>
              <a:gd name="connsiteX10" fmla="*/ 3333750 w 7046321"/>
              <a:gd name="connsiteY10" fmla="*/ 901700 h 2465358"/>
              <a:gd name="connsiteX11" fmla="*/ 3562350 w 7046321"/>
              <a:gd name="connsiteY11" fmla="*/ 1149350 h 2465358"/>
              <a:gd name="connsiteX12" fmla="*/ 3848100 w 7046321"/>
              <a:gd name="connsiteY12" fmla="*/ 1339850 h 2465358"/>
              <a:gd name="connsiteX13" fmla="*/ 4095750 w 7046321"/>
              <a:gd name="connsiteY13" fmla="*/ 1492250 h 2465358"/>
              <a:gd name="connsiteX14" fmla="*/ 4343400 w 7046321"/>
              <a:gd name="connsiteY14" fmla="*/ 1530350 h 2465358"/>
              <a:gd name="connsiteX15" fmla="*/ 4591050 w 7046321"/>
              <a:gd name="connsiteY15" fmla="*/ 1530350 h 2465358"/>
              <a:gd name="connsiteX16" fmla="*/ 4914900 w 7046321"/>
              <a:gd name="connsiteY16" fmla="*/ 1454150 h 2465358"/>
              <a:gd name="connsiteX17" fmla="*/ 5143500 w 7046321"/>
              <a:gd name="connsiteY17" fmla="*/ 1587500 h 2465358"/>
              <a:gd name="connsiteX18" fmla="*/ 5448300 w 7046321"/>
              <a:gd name="connsiteY18" fmla="*/ 1930400 h 2465358"/>
              <a:gd name="connsiteX19" fmla="*/ 5676900 w 7046321"/>
              <a:gd name="connsiteY19" fmla="*/ 2006600 h 2465358"/>
              <a:gd name="connsiteX20" fmla="*/ 5943600 w 7046321"/>
              <a:gd name="connsiteY20" fmla="*/ 2006600 h 2465358"/>
              <a:gd name="connsiteX21" fmla="*/ 6248400 w 7046321"/>
              <a:gd name="connsiteY21" fmla="*/ 2120900 h 2465358"/>
              <a:gd name="connsiteX22" fmla="*/ 6496050 w 7046321"/>
              <a:gd name="connsiteY22" fmla="*/ 2254250 h 2465358"/>
              <a:gd name="connsiteX23" fmla="*/ 6592589 w 7046321"/>
              <a:gd name="connsiteY23" fmla="*/ 2435200 h 2465358"/>
              <a:gd name="connsiteX24" fmla="*/ 6807514 w 7046321"/>
              <a:gd name="connsiteY24" fmla="*/ 2435199 h 2465358"/>
              <a:gd name="connsiteX25" fmla="*/ 7022440 w 7046321"/>
              <a:gd name="connsiteY25" fmla="*/ 2363191 h 2465358"/>
              <a:gd name="connsiteX26" fmla="*/ 6950798 w 7046321"/>
              <a:gd name="connsiteY26" fmla="*/ 2363191 h 2465358"/>
              <a:gd name="connsiteX0" fmla="*/ 0 w 7058261"/>
              <a:gd name="connsiteY0" fmla="*/ 196850 h 2465358"/>
              <a:gd name="connsiteX1" fmla="*/ 666750 w 7058261"/>
              <a:gd name="connsiteY1" fmla="*/ 177800 h 2465358"/>
              <a:gd name="connsiteX2" fmla="*/ 914400 w 7058261"/>
              <a:gd name="connsiteY2" fmla="*/ 6350 h 2465358"/>
              <a:gd name="connsiteX3" fmla="*/ 1238250 w 7058261"/>
              <a:gd name="connsiteY3" fmla="*/ 139700 h 2465358"/>
              <a:gd name="connsiteX4" fmla="*/ 1695450 w 7058261"/>
              <a:gd name="connsiteY4" fmla="*/ 177800 h 2465358"/>
              <a:gd name="connsiteX5" fmla="*/ 1943100 w 7058261"/>
              <a:gd name="connsiteY5" fmla="*/ 254000 h 2465358"/>
              <a:gd name="connsiteX6" fmla="*/ 2228850 w 7058261"/>
              <a:gd name="connsiteY6" fmla="*/ 425450 h 2465358"/>
              <a:gd name="connsiteX7" fmla="*/ 2495550 w 7058261"/>
              <a:gd name="connsiteY7" fmla="*/ 596900 h 2465358"/>
              <a:gd name="connsiteX8" fmla="*/ 2781300 w 7058261"/>
              <a:gd name="connsiteY8" fmla="*/ 825500 h 2465358"/>
              <a:gd name="connsiteX9" fmla="*/ 3067050 w 7058261"/>
              <a:gd name="connsiteY9" fmla="*/ 882650 h 2465358"/>
              <a:gd name="connsiteX10" fmla="*/ 3333750 w 7058261"/>
              <a:gd name="connsiteY10" fmla="*/ 901700 h 2465358"/>
              <a:gd name="connsiteX11" fmla="*/ 3562350 w 7058261"/>
              <a:gd name="connsiteY11" fmla="*/ 1149350 h 2465358"/>
              <a:gd name="connsiteX12" fmla="*/ 3848100 w 7058261"/>
              <a:gd name="connsiteY12" fmla="*/ 1339850 h 2465358"/>
              <a:gd name="connsiteX13" fmla="*/ 4095750 w 7058261"/>
              <a:gd name="connsiteY13" fmla="*/ 1492250 h 2465358"/>
              <a:gd name="connsiteX14" fmla="*/ 4343400 w 7058261"/>
              <a:gd name="connsiteY14" fmla="*/ 1530350 h 2465358"/>
              <a:gd name="connsiteX15" fmla="*/ 4591050 w 7058261"/>
              <a:gd name="connsiteY15" fmla="*/ 1530350 h 2465358"/>
              <a:gd name="connsiteX16" fmla="*/ 4914900 w 7058261"/>
              <a:gd name="connsiteY16" fmla="*/ 1454150 h 2465358"/>
              <a:gd name="connsiteX17" fmla="*/ 5143500 w 7058261"/>
              <a:gd name="connsiteY17" fmla="*/ 1587500 h 2465358"/>
              <a:gd name="connsiteX18" fmla="*/ 5448300 w 7058261"/>
              <a:gd name="connsiteY18" fmla="*/ 1930400 h 2465358"/>
              <a:gd name="connsiteX19" fmla="*/ 5676900 w 7058261"/>
              <a:gd name="connsiteY19" fmla="*/ 2006600 h 2465358"/>
              <a:gd name="connsiteX20" fmla="*/ 5943600 w 7058261"/>
              <a:gd name="connsiteY20" fmla="*/ 2006600 h 2465358"/>
              <a:gd name="connsiteX21" fmla="*/ 6248400 w 7058261"/>
              <a:gd name="connsiteY21" fmla="*/ 2120900 h 2465358"/>
              <a:gd name="connsiteX22" fmla="*/ 6496050 w 7058261"/>
              <a:gd name="connsiteY22" fmla="*/ 2254250 h 2465358"/>
              <a:gd name="connsiteX23" fmla="*/ 6592589 w 7058261"/>
              <a:gd name="connsiteY23" fmla="*/ 2435200 h 2465358"/>
              <a:gd name="connsiteX24" fmla="*/ 6807514 w 7058261"/>
              <a:gd name="connsiteY24" fmla="*/ 2435199 h 2465358"/>
              <a:gd name="connsiteX25" fmla="*/ 7022440 w 7058261"/>
              <a:gd name="connsiteY25" fmla="*/ 2363191 h 2465358"/>
              <a:gd name="connsiteX26" fmla="*/ 7022441 w 7058261"/>
              <a:gd name="connsiteY26" fmla="*/ 2363191 h 246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58261" h="2465358">
                <a:moveTo>
                  <a:pt x="0" y="196850"/>
                </a:moveTo>
                <a:lnTo>
                  <a:pt x="666750" y="177800"/>
                </a:lnTo>
                <a:cubicBezTo>
                  <a:pt x="819150" y="146050"/>
                  <a:pt x="819150" y="12700"/>
                  <a:pt x="914400" y="6350"/>
                </a:cubicBezTo>
                <a:cubicBezTo>
                  <a:pt x="1009650" y="0"/>
                  <a:pt x="1108075" y="111125"/>
                  <a:pt x="1238250" y="139700"/>
                </a:cubicBezTo>
                <a:cubicBezTo>
                  <a:pt x="1368425" y="168275"/>
                  <a:pt x="1577975" y="158750"/>
                  <a:pt x="1695450" y="177800"/>
                </a:cubicBezTo>
                <a:cubicBezTo>
                  <a:pt x="1812925" y="196850"/>
                  <a:pt x="1854200" y="212725"/>
                  <a:pt x="1943100" y="254000"/>
                </a:cubicBezTo>
                <a:cubicBezTo>
                  <a:pt x="2032000" y="295275"/>
                  <a:pt x="2136775" y="368300"/>
                  <a:pt x="2228850" y="425450"/>
                </a:cubicBezTo>
                <a:cubicBezTo>
                  <a:pt x="2320925" y="482600"/>
                  <a:pt x="2403475" y="530225"/>
                  <a:pt x="2495550" y="596900"/>
                </a:cubicBezTo>
                <a:cubicBezTo>
                  <a:pt x="2587625" y="663575"/>
                  <a:pt x="2686050" y="777875"/>
                  <a:pt x="2781300" y="825500"/>
                </a:cubicBezTo>
                <a:cubicBezTo>
                  <a:pt x="2876550" y="873125"/>
                  <a:pt x="2974975" y="869950"/>
                  <a:pt x="3067050" y="882650"/>
                </a:cubicBezTo>
                <a:cubicBezTo>
                  <a:pt x="3159125" y="895350"/>
                  <a:pt x="3251200" y="857250"/>
                  <a:pt x="3333750" y="901700"/>
                </a:cubicBezTo>
                <a:cubicBezTo>
                  <a:pt x="3416300" y="946150"/>
                  <a:pt x="3476625" y="1076325"/>
                  <a:pt x="3562350" y="1149350"/>
                </a:cubicBezTo>
                <a:cubicBezTo>
                  <a:pt x="3648075" y="1222375"/>
                  <a:pt x="3759200" y="1282700"/>
                  <a:pt x="3848100" y="1339850"/>
                </a:cubicBezTo>
                <a:cubicBezTo>
                  <a:pt x="3937000" y="1397000"/>
                  <a:pt x="4013200" y="1460500"/>
                  <a:pt x="4095750" y="1492250"/>
                </a:cubicBezTo>
                <a:cubicBezTo>
                  <a:pt x="4178300" y="1524000"/>
                  <a:pt x="4260850" y="1524000"/>
                  <a:pt x="4343400" y="1530350"/>
                </a:cubicBezTo>
                <a:cubicBezTo>
                  <a:pt x="4425950" y="1536700"/>
                  <a:pt x="4495800" y="1543050"/>
                  <a:pt x="4591050" y="1530350"/>
                </a:cubicBezTo>
                <a:cubicBezTo>
                  <a:pt x="4686300" y="1517650"/>
                  <a:pt x="4822825" y="1444625"/>
                  <a:pt x="4914900" y="1454150"/>
                </a:cubicBezTo>
                <a:cubicBezTo>
                  <a:pt x="5006975" y="1463675"/>
                  <a:pt x="5054600" y="1508125"/>
                  <a:pt x="5143500" y="1587500"/>
                </a:cubicBezTo>
                <a:cubicBezTo>
                  <a:pt x="5232400" y="1666875"/>
                  <a:pt x="5359400" y="1860550"/>
                  <a:pt x="5448300" y="1930400"/>
                </a:cubicBezTo>
                <a:cubicBezTo>
                  <a:pt x="5537200" y="2000250"/>
                  <a:pt x="5594350" y="1993900"/>
                  <a:pt x="5676900" y="2006600"/>
                </a:cubicBezTo>
                <a:cubicBezTo>
                  <a:pt x="5759450" y="2019300"/>
                  <a:pt x="5848350" y="1987550"/>
                  <a:pt x="5943600" y="2006600"/>
                </a:cubicBezTo>
                <a:cubicBezTo>
                  <a:pt x="6038850" y="2025650"/>
                  <a:pt x="6156325" y="2079625"/>
                  <a:pt x="6248400" y="2120900"/>
                </a:cubicBezTo>
                <a:cubicBezTo>
                  <a:pt x="6340475" y="2162175"/>
                  <a:pt x="6438685" y="2201867"/>
                  <a:pt x="6496050" y="2254250"/>
                </a:cubicBezTo>
                <a:cubicBezTo>
                  <a:pt x="6553415" y="2306633"/>
                  <a:pt x="6540678" y="2405042"/>
                  <a:pt x="6592589" y="2435200"/>
                </a:cubicBezTo>
                <a:cubicBezTo>
                  <a:pt x="6644500" y="2465358"/>
                  <a:pt x="6735872" y="2447200"/>
                  <a:pt x="6807514" y="2435199"/>
                </a:cubicBezTo>
                <a:cubicBezTo>
                  <a:pt x="6879156" y="2423198"/>
                  <a:pt x="6986619" y="2375192"/>
                  <a:pt x="7022440" y="2363191"/>
                </a:cubicBezTo>
                <a:cubicBezTo>
                  <a:pt x="7058261" y="2351190"/>
                  <a:pt x="6925603" y="2461616"/>
                  <a:pt x="7022441" y="236319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44008" y="3214686"/>
            <a:ext cx="353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Cu, Ni, Pb, Zn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3491" y="62150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1977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UMTL 20 janv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 l="7660" t="15337" r="12666" b="1840"/>
          <a:stretch>
            <a:fillRect/>
          </a:stretch>
        </p:blipFill>
        <p:spPr bwMode="auto">
          <a:xfrm>
            <a:off x="714348" y="1071546"/>
            <a:ext cx="742955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>
          <a:xfrm>
            <a:off x="72008" y="-27384"/>
            <a:ext cx="9540552" cy="1143000"/>
          </a:xfrm>
        </p:spPr>
        <p:txBody>
          <a:bodyPr>
            <a:noAutofit/>
          </a:bodyPr>
          <a:lstStyle/>
          <a:p>
            <a:r>
              <a:rPr lang="fr-CA" sz="4500" dirty="0" smtClean="0"/>
              <a:t>Perspectives d’avenir exceptionnelles</a:t>
            </a:r>
            <a:endParaRPr lang="fr-CA" sz="45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UMTL 20 janv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Québec inc. </a:t>
            </a:r>
            <a:endParaRPr lang="fr-CA" dirty="0"/>
          </a:p>
        </p:txBody>
      </p:sp>
      <p:pic>
        <p:nvPicPr>
          <p:cNvPr id="3" name="Image 2" descr="caissede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4410075" cy="1038225"/>
          </a:xfrm>
          <a:prstGeom prst="rect">
            <a:avLst/>
          </a:prstGeom>
        </p:spPr>
      </p:pic>
      <p:pic>
        <p:nvPicPr>
          <p:cNvPr id="4" name="Image 3" descr="FT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17032"/>
            <a:ext cx="4105275" cy="1114425"/>
          </a:xfrm>
          <a:prstGeom prst="rect">
            <a:avLst/>
          </a:prstGeom>
        </p:spPr>
      </p:pic>
      <p:pic>
        <p:nvPicPr>
          <p:cNvPr id="6" name="Image 5" descr="sidex.jpg"/>
          <p:cNvPicPr>
            <a:picLocks noChangeAspect="1"/>
          </p:cNvPicPr>
          <p:nvPr/>
        </p:nvPicPr>
        <p:blipFill>
          <a:blip r:embed="rId4" cstate="print"/>
          <a:srcRect l="26787" t="26727" r="28568" b="43546"/>
          <a:stretch>
            <a:fillRect/>
          </a:stretch>
        </p:blipFill>
        <p:spPr>
          <a:xfrm>
            <a:off x="5796136" y="1700808"/>
            <a:ext cx="2016224" cy="10465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580112" y="4005064"/>
            <a:ext cx="230425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ysClr val="windowText" lastClr="000000"/>
                </a:solidFill>
                <a:latin typeface="+mn-lt"/>
              </a:rPr>
              <a:t>SODÉMEX</a:t>
            </a:r>
            <a:endParaRPr lang="fr-CA" sz="32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Améliorations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Encourager la formation d’analystes financiers</a:t>
            </a:r>
          </a:p>
          <a:p>
            <a:r>
              <a:rPr lang="fr-CA" dirty="0" smtClean="0"/>
              <a:t>Instaurer un cours d’initiation à se lancer en affaires</a:t>
            </a:r>
          </a:p>
          <a:p>
            <a:r>
              <a:rPr lang="fr-CA" dirty="0" smtClean="0"/>
              <a:t>Valoriser et récompenser les entrepreneurs, les créateurs de richesse</a:t>
            </a:r>
          </a:p>
          <a:p>
            <a:endParaRPr lang="fr-CA" dirty="0" smtClean="0"/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 modèle d’affaire de Virginia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3600" dirty="0" smtClean="0"/>
              <a:t>Exploration</a:t>
            </a:r>
          </a:p>
          <a:p>
            <a:pPr lvl="1"/>
            <a:r>
              <a:rPr lang="fr-CA" sz="3200" dirty="0" smtClean="0"/>
              <a:t>Focus</a:t>
            </a:r>
          </a:p>
          <a:p>
            <a:pPr lvl="1"/>
            <a:r>
              <a:rPr lang="fr-CA" sz="3200" dirty="0" smtClean="0"/>
              <a:t>Expertise</a:t>
            </a:r>
          </a:p>
          <a:p>
            <a:pPr lvl="1"/>
            <a:r>
              <a:rPr lang="fr-CA" sz="3200" dirty="0" smtClean="0"/>
              <a:t>Diversification</a:t>
            </a:r>
          </a:p>
          <a:p>
            <a:pPr lvl="1"/>
            <a:r>
              <a:rPr lang="fr-CA" sz="3200" dirty="0" smtClean="0"/>
              <a:t>Partenariats</a:t>
            </a:r>
          </a:p>
          <a:p>
            <a:pPr lvl="1"/>
            <a:r>
              <a:rPr lang="fr-CA" sz="3200" dirty="0" smtClean="0"/>
              <a:t>Présence à long terme</a:t>
            </a:r>
            <a:endParaRPr lang="fr-CA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265240" cy="4525963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rgbClr val="FFC000"/>
                </a:solidFill>
              </a:rPr>
              <a:t>Corporative</a:t>
            </a:r>
          </a:p>
          <a:p>
            <a:pPr lvl="1"/>
            <a:r>
              <a:rPr lang="fr-CA" sz="3200" dirty="0" smtClean="0">
                <a:solidFill>
                  <a:srgbClr val="FFC000"/>
                </a:solidFill>
              </a:rPr>
              <a:t>Génératrice de projets</a:t>
            </a:r>
          </a:p>
          <a:p>
            <a:pPr lvl="1"/>
            <a:r>
              <a:rPr lang="fr-CA" sz="3200" dirty="0" smtClean="0">
                <a:solidFill>
                  <a:srgbClr val="FFC000"/>
                </a:solidFill>
              </a:rPr>
              <a:t>Détentrice de redevances</a:t>
            </a:r>
            <a:endParaRPr lang="fr-CA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Entrepreneurship</a:t>
            </a:r>
            <a:r>
              <a:rPr lang="fr-CA" dirty="0" smtClean="0"/>
              <a:t> :</a:t>
            </a:r>
            <a:br>
              <a:rPr lang="fr-CA" dirty="0" smtClean="0"/>
            </a:br>
            <a:r>
              <a:rPr lang="fr-CA" dirty="0" smtClean="0"/>
              <a:t>Un talent naturel ou à développer ?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Cheminement personnel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Géologue d’exploration</a:t>
            </a:r>
          </a:p>
          <a:p>
            <a:r>
              <a:rPr lang="fr-CA" dirty="0" smtClean="0"/>
              <a:t>Analyste minier</a:t>
            </a:r>
          </a:p>
          <a:p>
            <a:r>
              <a:rPr lang="fr-CA" dirty="0" smtClean="0"/>
              <a:t>Gestion d’entreprise</a:t>
            </a: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L’importance de se définir une identité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Identité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fr-CA" sz="3600" dirty="0" smtClean="0"/>
              <a:t>Définir sa stratégie d’exploration</a:t>
            </a:r>
          </a:p>
          <a:p>
            <a:pPr marL="550926" indent="-514350">
              <a:buFont typeface="+mj-lt"/>
              <a:buAutoNum type="arabicPeriod"/>
            </a:pPr>
            <a:r>
              <a:rPr lang="fr-CA" sz="3600" dirty="0" smtClean="0"/>
              <a:t>Définir sa stratégie corporative</a:t>
            </a:r>
            <a:endParaRPr lang="fr-CA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Stratégie d’exploration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2195736" y="1340768"/>
            <a:ext cx="4752528" cy="4968552"/>
            <a:chOff x="2195736" y="1340768"/>
            <a:chExt cx="4752528" cy="4968552"/>
          </a:xfrm>
        </p:grpSpPr>
        <p:sp>
          <p:nvSpPr>
            <p:cNvPr id="4" name="Triangle isocèle 3"/>
            <p:cNvSpPr/>
            <p:nvPr/>
          </p:nvSpPr>
          <p:spPr>
            <a:xfrm>
              <a:off x="2195736" y="1340768"/>
              <a:ext cx="4752528" cy="496855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/>
                <a:t>Long terme</a:t>
              </a:r>
            </a:p>
            <a:p>
              <a:pPr algn="ctr"/>
              <a:endParaRPr lang="fr-CA" dirty="0" smtClean="0"/>
            </a:p>
            <a:p>
              <a:pPr algn="ctr"/>
              <a:r>
                <a:rPr lang="fr-CA" dirty="0" smtClean="0"/>
                <a:t>Diversification</a:t>
              </a:r>
            </a:p>
            <a:p>
              <a:pPr algn="ctr"/>
              <a:endParaRPr lang="fr-CA" dirty="0" smtClean="0"/>
            </a:p>
            <a:p>
              <a:pPr algn="ctr"/>
              <a:r>
                <a:rPr lang="fr-CA" dirty="0" smtClean="0"/>
                <a:t>Partenariats</a:t>
              </a:r>
            </a:p>
            <a:p>
              <a:pPr algn="ctr"/>
              <a:endParaRPr lang="fr-CA" dirty="0" smtClean="0"/>
            </a:p>
            <a:p>
              <a:pPr algn="ctr"/>
              <a:r>
                <a:rPr lang="fr-CA" dirty="0" smtClean="0"/>
                <a:t>Expertise</a:t>
              </a:r>
            </a:p>
            <a:p>
              <a:pPr algn="ctr"/>
              <a:endParaRPr lang="fr-CA" dirty="0" smtClean="0"/>
            </a:p>
            <a:p>
              <a:pPr algn="ctr"/>
              <a:r>
                <a:rPr lang="fr-CA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FOCUS</a:t>
              </a:r>
              <a:endPara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fr-CA" dirty="0" smtClean="0"/>
            </a:p>
            <a:p>
              <a:pPr algn="ctr"/>
              <a:endParaRPr lang="fr-CA" dirty="0" smtClean="0"/>
            </a:p>
            <a:p>
              <a:pPr algn="ctr"/>
              <a:endParaRPr lang="fr-CA" dirty="0"/>
            </a:p>
          </p:txBody>
        </p:sp>
        <p:cxnSp>
          <p:nvCxnSpPr>
            <p:cNvPr id="6" name="Connecteur droit 5"/>
            <p:cNvCxnSpPr/>
            <p:nvPr/>
          </p:nvCxnSpPr>
          <p:spPr>
            <a:xfrm>
              <a:off x="3635896" y="3429000"/>
              <a:ext cx="19442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3203848" y="4221088"/>
              <a:ext cx="27363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915816" y="4869160"/>
              <a:ext cx="3312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2555776" y="5589240"/>
              <a:ext cx="40324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455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1371600" y="11430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CA"/>
          </a:p>
        </p:txBody>
      </p:sp>
      <p:sp>
        <p:nvSpPr>
          <p:cNvPr id="360451" name="AutoShape 3"/>
          <p:cNvSpPr>
            <a:spLocks noChangeArrowheads="1"/>
          </p:cNvSpPr>
          <p:nvPr/>
        </p:nvSpPr>
        <p:spPr bwMode="auto">
          <a:xfrm>
            <a:off x="762000" y="762000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1143000" y="9144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4400" dirty="0">
                <a:latin typeface="+mn-lt"/>
              </a:rPr>
              <a:t>Chances de découvertes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114800" y="18288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4800" b="1"/>
              <a:t>=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1600200" y="2743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4400">
                <a:latin typeface="+mn-lt"/>
              </a:rPr>
              <a:t>Risques de l’exploration</a:t>
            </a:r>
          </a:p>
        </p:txBody>
      </p:sp>
      <p:sp>
        <p:nvSpPr>
          <p:cNvPr id="360455" name="AutoShape 7"/>
          <p:cNvSpPr>
            <a:spLocks noChangeArrowheads="1"/>
          </p:cNvSpPr>
          <p:nvPr/>
        </p:nvSpPr>
        <p:spPr bwMode="auto">
          <a:xfrm>
            <a:off x="1219200" y="2514600"/>
            <a:ext cx="304800" cy="976313"/>
          </a:xfrm>
          <a:prstGeom prst="downArrow">
            <a:avLst>
              <a:gd name="adj1" fmla="val 50000"/>
              <a:gd name="adj2" fmla="val 80078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4038600" y="3886200"/>
            <a:ext cx="160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4800" b="1"/>
              <a:t>+</a:t>
            </a:r>
          </a:p>
        </p:txBody>
      </p:sp>
      <p:sp>
        <p:nvSpPr>
          <p:cNvPr id="360457" name="Text Box 9"/>
          <p:cNvSpPr txBox="1">
            <a:spLocks noChangeArrowheads="1"/>
          </p:cNvSpPr>
          <p:nvPr/>
        </p:nvSpPr>
        <p:spPr bwMode="auto">
          <a:xfrm>
            <a:off x="685800" y="4648200"/>
            <a:ext cx="739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400" dirty="0">
                <a:latin typeface="+mn-lt"/>
              </a:rPr>
              <a:t>Présence à long </a:t>
            </a:r>
            <a:r>
              <a:rPr lang="fr-CA" sz="4400" dirty="0" smtClean="0">
                <a:latin typeface="+mn-lt"/>
              </a:rPr>
              <a:t>terme</a:t>
            </a:r>
            <a:endParaRPr lang="fr-CA" sz="44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467544" y="1956916"/>
            <a:ext cx="29718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3200" i="1" dirty="0" smtClean="0">
                <a:latin typeface="+mn-lt"/>
              </a:rPr>
              <a:t>Focus</a:t>
            </a:r>
            <a:endParaRPr lang="fr-CA" sz="3200" i="1" dirty="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fr-CA" sz="3200" dirty="0">
                <a:latin typeface="+mn-lt"/>
              </a:rPr>
              <a:t>   </a:t>
            </a:r>
            <a:r>
              <a:rPr lang="fr-CA" sz="3200" dirty="0" smtClean="0">
                <a:latin typeface="+mn-lt"/>
              </a:rPr>
              <a:t>     </a:t>
            </a:r>
            <a:r>
              <a:rPr lang="fr-CA" sz="3200" dirty="0">
                <a:latin typeface="+mn-lt"/>
              </a:rPr>
              <a:t>+</a:t>
            </a:r>
          </a:p>
          <a:p>
            <a:pPr eaLnBrk="0" hangingPunct="0">
              <a:spcBef>
                <a:spcPct val="50000"/>
              </a:spcBef>
            </a:pPr>
            <a:r>
              <a:rPr lang="fr-CA" sz="3200" dirty="0" smtClean="0">
                <a:latin typeface="+mn-lt"/>
              </a:rPr>
              <a:t>Partenariats</a:t>
            </a:r>
            <a:endParaRPr lang="fr-CA" sz="2800" dirty="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fr-CA" sz="3200" dirty="0" smtClean="0">
                <a:latin typeface="+mn-lt"/>
              </a:rPr>
              <a:t>	+</a:t>
            </a:r>
          </a:p>
          <a:p>
            <a:pPr eaLnBrk="0" hangingPunct="0">
              <a:spcBef>
                <a:spcPct val="50000"/>
              </a:spcBef>
            </a:pPr>
            <a:r>
              <a:rPr lang="fr-CA" sz="3200" dirty="0" smtClean="0">
                <a:latin typeface="+mn-lt"/>
              </a:rPr>
              <a:t>Diversification 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6705600" y="3353618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CA" sz="3200" dirty="0">
                <a:latin typeface="+mn-lt"/>
              </a:rPr>
              <a:t>Expertise</a:t>
            </a:r>
          </a:p>
        </p:txBody>
      </p:sp>
      <p:sp>
        <p:nvSpPr>
          <p:cNvPr id="166917" name="AutoShape 5"/>
          <p:cNvSpPr>
            <a:spLocks/>
          </p:cNvSpPr>
          <p:nvPr/>
        </p:nvSpPr>
        <p:spPr bwMode="auto">
          <a:xfrm>
            <a:off x="3347864" y="2405608"/>
            <a:ext cx="609600" cy="2895600"/>
          </a:xfrm>
          <a:prstGeom prst="rightBrace">
            <a:avLst>
              <a:gd name="adj1" fmla="val 39583"/>
              <a:gd name="adj2" fmla="val 50000"/>
            </a:avLst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33800" y="3298304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CA" sz="3200" dirty="0">
                <a:latin typeface="+mn-lt"/>
              </a:rPr>
              <a:t>L</a:t>
            </a:r>
            <a:r>
              <a:rPr lang="fr-CA" sz="3200" dirty="0" smtClean="0">
                <a:latin typeface="+mn-lt"/>
              </a:rPr>
              <a:t>ong </a:t>
            </a:r>
            <a:r>
              <a:rPr lang="fr-CA" sz="3200" dirty="0">
                <a:latin typeface="+mn-lt"/>
              </a:rPr>
              <a:t>terme</a:t>
            </a:r>
          </a:p>
        </p:txBody>
      </p:sp>
      <p:sp>
        <p:nvSpPr>
          <p:cNvPr id="166919" name="AutoShape 7"/>
          <p:cNvSpPr>
            <a:spLocks/>
          </p:cNvSpPr>
          <p:nvPr/>
        </p:nvSpPr>
        <p:spPr bwMode="auto">
          <a:xfrm>
            <a:off x="6423248" y="2752328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71472" y="659295"/>
            <a:ext cx="73533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4600" dirty="0">
                <a:latin typeface="+mj-lt"/>
              </a:rPr>
              <a:t>Expertise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2932</TotalTime>
  <Words>506</Words>
  <Application>Microsoft Office PowerPoint</Application>
  <PresentationFormat>Affichage à l'écran (4:3)</PresentationFormat>
  <Paragraphs>177</Paragraphs>
  <Slides>25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Technique</vt:lpstr>
      <vt:lpstr>Entrepreneurship: un talent naturel ou à développer ?  </vt:lpstr>
      <vt:lpstr>Entrepreneurs</vt:lpstr>
      <vt:lpstr>Entrepreneurship : Un talent naturel ou à développer ? </vt:lpstr>
      <vt:lpstr>Cheminement personnel</vt:lpstr>
      <vt:lpstr>L’importance de se définir une identité</vt:lpstr>
      <vt:lpstr>Identité</vt:lpstr>
      <vt:lpstr>Stratégie d’exploration</vt:lpstr>
      <vt:lpstr>Présentation PowerPoint</vt:lpstr>
      <vt:lpstr>Présentation PowerPoint</vt:lpstr>
      <vt:lpstr>Présentation PowerPoint</vt:lpstr>
      <vt:lpstr>Présentation PowerPoint</vt:lpstr>
      <vt:lpstr>Dépenses d’exploration Virginia et partenaires Baie-James Répartition annuelle 1994-2011</vt:lpstr>
      <vt:lpstr>Présentation PowerPoint</vt:lpstr>
      <vt:lpstr>Le cycle minier</vt:lpstr>
      <vt:lpstr>Le cycle de vie d’un titre minier</vt:lpstr>
      <vt:lpstr>« The first mover … »</vt:lpstr>
      <vt:lpstr>Éléonore</vt:lpstr>
      <vt:lpstr>Redevances</vt:lpstr>
      <vt:lpstr>Présentation PowerPoint</vt:lpstr>
      <vt:lpstr>Les perspectives d’avenir</vt:lpstr>
      <vt:lpstr>Réserves canadiennes de minéraux sélectionnés</vt:lpstr>
      <vt:lpstr>Perspectives d’avenir exceptionnelles</vt:lpstr>
      <vt:lpstr>Québec inc. </vt:lpstr>
      <vt:lpstr>Améliorations</vt:lpstr>
      <vt:lpstr>Le modèle d’affaire de Virginia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Industry Social Licence</dc:title>
  <dc:creator>Amelie Laliberte</dc:creator>
  <cp:lastModifiedBy>michel_jebrak</cp:lastModifiedBy>
  <cp:revision>235</cp:revision>
  <cp:lastPrinted>1601-01-01T00:00:00Z</cp:lastPrinted>
  <dcterms:created xsi:type="dcterms:W3CDTF">2010-02-24T15:26:02Z</dcterms:created>
  <dcterms:modified xsi:type="dcterms:W3CDTF">2012-03-29T12:44:26Z</dcterms:modified>
</cp:coreProperties>
</file>